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75" r:id="rId2"/>
    <p:sldId id="287" r:id="rId3"/>
    <p:sldId id="288" r:id="rId4"/>
    <p:sldId id="295" r:id="rId5"/>
    <p:sldId id="296" r:id="rId6"/>
    <p:sldId id="289" r:id="rId7"/>
    <p:sldId id="298" r:id="rId8"/>
    <p:sldId id="334" r:id="rId9"/>
    <p:sldId id="293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290" r:id="rId22"/>
    <p:sldId id="313" r:id="rId23"/>
    <p:sldId id="315" r:id="rId24"/>
    <p:sldId id="316" r:id="rId25"/>
    <p:sldId id="317" r:id="rId26"/>
    <p:sldId id="338" r:id="rId27"/>
    <p:sldId id="319" r:id="rId28"/>
    <p:sldId id="321" r:id="rId29"/>
    <p:sldId id="336" r:id="rId30"/>
    <p:sldId id="294" r:id="rId31"/>
    <p:sldId id="322" r:id="rId32"/>
    <p:sldId id="323" r:id="rId33"/>
    <p:sldId id="324" r:id="rId34"/>
    <p:sldId id="337" r:id="rId35"/>
    <p:sldId id="335" r:id="rId36"/>
    <p:sldId id="329" r:id="rId37"/>
    <p:sldId id="330" r:id="rId38"/>
    <p:sldId id="331" r:id="rId39"/>
  </p:sldIdLst>
  <p:sldSz cx="9144000" cy="6858000" type="screen4x3"/>
  <p:notesSz cx="6761163" cy="99425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9FBE"/>
    <a:srgbClr val="006067"/>
    <a:srgbClr val="7E9EBD"/>
    <a:srgbClr val="003E7D"/>
    <a:srgbClr val="DEDEE0"/>
    <a:srgbClr val="EDF7F8"/>
    <a:srgbClr val="235684"/>
    <a:srgbClr val="003F7D"/>
    <a:srgbClr val="F2F2F2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316" autoAdjust="0"/>
    <p:restoredTop sz="94622" autoAdjust="0"/>
  </p:normalViewPr>
  <p:slideViewPr>
    <p:cSldViewPr showGuides="1">
      <p:cViewPr>
        <p:scale>
          <a:sx n="90" d="100"/>
          <a:sy n="90" d="100"/>
        </p:scale>
        <p:origin x="-2112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1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29066" y="0"/>
            <a:ext cx="293052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AD13C-EEFB-4FCA-A8D9-A5789CFDCF5D}" type="datetimeFigureOut">
              <a:rPr lang="de-AT" smtClean="0"/>
              <a:t>25.03.2019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6275" y="4721979"/>
            <a:ext cx="5408614" cy="44742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3959"/>
            <a:ext cx="2930521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29066" y="9443959"/>
            <a:ext cx="293052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B25DA-D95E-4B9B-942F-2D8FEECCE8A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6828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-6346" y="1556792"/>
            <a:ext cx="9141342" cy="1829761"/>
          </a:xfrm>
          <a:solidFill>
            <a:srgbClr val="F8F8F8"/>
          </a:solidFill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marL="990600" indent="0" algn="r">
              <a:defRPr sz="4800" b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-3765" y="3861047"/>
            <a:ext cx="9154851" cy="950263"/>
          </a:xfrm>
          <a:solidFill>
            <a:srgbClr val="F2F2F2"/>
          </a:solidFill>
        </p:spPr>
        <p:txBody>
          <a:bodyPr lIns="45720" rIns="45720"/>
          <a:lstStyle>
            <a:lvl1pPr marL="1073150" marR="64008" indent="0" algn="r">
              <a:buNone/>
              <a:defRPr>
                <a:solidFill>
                  <a:schemeClr val="accent5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/>
              <a:t>Formatvorlage des Untertitelmasters durch Klicken bearbeiten</a:t>
            </a:r>
            <a:endParaRPr kumimoji="0" lang="en-US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5731474"/>
            <a:ext cx="9147765" cy="1133613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3F7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7" name="Picture 3" descr="P:\Logos\ibw Logo\spezielle Formate\ibw_logo_web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042" y="99393"/>
            <a:ext cx="2811881" cy="88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0"/>
            <a:ext cx="1777470" cy="6858000"/>
          </a:xfrm>
          <a:solidFill>
            <a:srgbClr val="006067">
              <a:alpha val="50196"/>
            </a:srgbClr>
          </a:solidFill>
        </p:spPr>
        <p:txBody>
          <a:bodyPr vert="eaVert"/>
          <a:lstStyle>
            <a:lvl1pPr>
              <a:defRPr>
                <a:solidFill>
                  <a:srgbClr val="F8F8F8"/>
                </a:solidFill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effectLst/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59712"/>
            <a:ext cx="9144000" cy="1828800"/>
          </a:xfrm>
          <a:solidFill>
            <a:srgbClr val="006067">
              <a:alpha val="50196"/>
            </a:srgbClr>
          </a:solidFill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solidFill>
                  <a:schemeClr val="bg1">
                    <a:lumMod val="95000"/>
                  </a:schemeClr>
                </a:solidFill>
                <a:effectLst/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3928" y="3409408"/>
            <a:ext cx="5220072" cy="52364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rgbClr val="006067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>
                <a:solidFill>
                  <a:srgbClr val="006067"/>
                </a:solidFill>
              </a:defRPr>
            </a:lvl1pPr>
            <a:lvl2pPr>
              <a:defRPr sz="2400">
                <a:solidFill>
                  <a:srgbClr val="006067"/>
                </a:solidFill>
              </a:defRPr>
            </a:lvl2pPr>
            <a:lvl3pPr>
              <a:defRPr sz="2000">
                <a:solidFill>
                  <a:srgbClr val="006067"/>
                </a:solidFill>
              </a:defRPr>
            </a:lvl3pPr>
            <a:lvl4pPr>
              <a:defRPr sz="1800">
                <a:solidFill>
                  <a:srgbClr val="006067"/>
                </a:solidFill>
              </a:defRPr>
            </a:lvl4pPr>
            <a:lvl5pPr>
              <a:defRPr sz="1800">
                <a:solidFill>
                  <a:srgbClr val="006067"/>
                </a:solidFill>
              </a:defRPr>
            </a:lvl5pPr>
            <a:extLst/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>
                <a:solidFill>
                  <a:srgbClr val="003F7D"/>
                </a:solidFill>
              </a:defRPr>
            </a:lvl1pPr>
            <a:lvl2pPr>
              <a:defRPr sz="2400">
                <a:solidFill>
                  <a:srgbClr val="003F7D"/>
                </a:solidFill>
              </a:defRPr>
            </a:lvl2pPr>
            <a:lvl3pPr>
              <a:defRPr sz="2000">
                <a:solidFill>
                  <a:srgbClr val="003F7D"/>
                </a:solidFill>
              </a:defRPr>
            </a:lvl3pPr>
            <a:lvl4pPr>
              <a:defRPr sz="1800">
                <a:solidFill>
                  <a:srgbClr val="003F7D"/>
                </a:solidFill>
              </a:defRPr>
            </a:lvl4pPr>
            <a:lvl5pPr>
              <a:defRPr sz="1800">
                <a:solidFill>
                  <a:srgbClr val="003F7D"/>
                </a:solidFill>
              </a:defRPr>
            </a:lvl5pPr>
            <a:extLst/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effectLst/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rgbClr val="006067">
              <a:alpha val="50196"/>
            </a:srgbClr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rgbClr val="003F7D">
              <a:alpha val="50196"/>
            </a:srgbClr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373014"/>
          </a:xfrm>
          <a:solidFill>
            <a:srgbClr val="003F7D">
              <a:alpha val="50196"/>
            </a:srgbClr>
          </a:solidFill>
        </p:spPr>
        <p:txBody>
          <a:bodyPr rtlCol="0"/>
          <a:lstStyle>
            <a:lvl1pPr algn="r">
              <a:defRPr>
                <a:solidFill>
                  <a:schemeClr val="bg1"/>
                </a:solidFill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 userDrawn="1"/>
        </p:nvGrpSpPr>
        <p:grpSpPr>
          <a:xfrm>
            <a:off x="-9238" y="6021288"/>
            <a:ext cx="9153238" cy="851173"/>
            <a:chOff x="-9237" y="5787738"/>
            <a:chExt cx="5449134" cy="1084723"/>
          </a:xfrm>
        </p:grpSpPr>
        <p:grpSp>
          <p:nvGrpSpPr>
            <p:cNvPr id="4" name="Gruppieren 3"/>
            <p:cNvGrpSpPr/>
            <p:nvPr userDrawn="1"/>
          </p:nvGrpSpPr>
          <p:grpSpPr>
            <a:xfrm>
              <a:off x="-6042" y="5791253"/>
              <a:ext cx="5445939" cy="1081208"/>
              <a:chOff x="-6042" y="5791253"/>
              <a:chExt cx="5445939" cy="1081208"/>
            </a:xfrm>
          </p:grpSpPr>
          <p:sp>
            <p:nvSpPr>
              <p:cNvPr id="6" name="Freihandform 5"/>
              <p:cNvSpPr>
                <a:spLocks/>
              </p:cNvSpPr>
              <p:nvPr/>
            </p:nvSpPr>
            <p:spPr bwMode="auto">
              <a:xfrm>
                <a:off x="447670" y="5939011"/>
                <a:ext cx="3690451" cy="93345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5760" y="0"/>
                  </a:cxn>
                  <a:cxn ang="0">
                    <a:pos x="5760" y="528"/>
                  </a:cxn>
                  <a:cxn ang="0">
                    <a:pos x="48" y="0"/>
                  </a:cxn>
                </a:cxnLst>
                <a:rect l="0" t="0" r="0" b="0"/>
                <a:pathLst>
                  <a:path w="5591" h="588">
                    <a:moveTo>
                      <a:pt x="0" y="0"/>
                    </a:moveTo>
                    <a:lnTo>
                      <a:pt x="5591" y="585"/>
                    </a:lnTo>
                    <a:lnTo>
                      <a:pt x="4415" y="588"/>
                    </a:lnTo>
                    <a:lnTo>
                      <a:pt x="12" y="4"/>
                    </a:lnTo>
                  </a:path>
                </a:pathLst>
              </a:custGeom>
              <a:solidFill>
                <a:srgbClr val="00606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kumimoji="0" lang="en-US"/>
              </a:p>
            </p:txBody>
          </p:sp>
          <p:grpSp>
            <p:nvGrpSpPr>
              <p:cNvPr id="7" name="Gruppieren 6"/>
              <p:cNvGrpSpPr/>
              <p:nvPr userDrawn="1"/>
            </p:nvGrpSpPr>
            <p:grpSpPr>
              <a:xfrm>
                <a:off x="-6042" y="5791253"/>
                <a:ext cx="5445939" cy="1080868"/>
                <a:chOff x="-6042" y="5791253"/>
                <a:chExt cx="5445939" cy="1080868"/>
              </a:xfrm>
            </p:grpSpPr>
            <p:sp>
              <p:nvSpPr>
                <p:cNvPr id="8" name="Freihandform 7"/>
                <p:cNvSpPr>
                  <a:spLocks/>
                </p:cNvSpPr>
                <p:nvPr/>
              </p:nvSpPr>
              <p:spPr bwMode="auto">
                <a:xfrm>
                  <a:off x="499273" y="5944936"/>
                  <a:ext cx="4940624" cy="921076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0"/>
                    </a:cxn>
                    <a:cxn ang="0">
                      <a:pos x="5760" y="0"/>
                    </a:cxn>
                    <a:cxn ang="0">
                      <a:pos x="5760" y="528"/>
                    </a:cxn>
                    <a:cxn ang="0">
                      <a:pos x="48" y="0"/>
                    </a:cxn>
                  </a:cxnLst>
                  <a:rect l="0" t="0" r="0" b="0"/>
                  <a:pathLst>
                    <a:path w="7485" h="337">
                      <a:moveTo>
                        <a:pt x="0" y="2"/>
                      </a:moveTo>
                      <a:lnTo>
                        <a:pt x="7485" y="337"/>
                      </a:lnTo>
                      <a:lnTo>
                        <a:pt x="5558" y="337"/>
                      </a:lnTo>
                      <a:lnTo>
                        <a:pt x="1" y="0"/>
                      </a:lnTo>
                    </a:path>
                  </a:pathLst>
                </a:custGeom>
                <a:solidFill>
                  <a:srgbClr val="003F7D">
                    <a:alpha val="40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/>
                </a:p>
              </p:txBody>
            </p:sp>
            <p:sp>
              <p:nvSpPr>
                <p:cNvPr id="9" name="Rechtwinkliges Dreieck 8"/>
                <p:cNvSpPr>
                  <a:spLocks/>
                </p:cNvSpPr>
                <p:nvPr userDrawn="1"/>
              </p:nvSpPr>
              <p:spPr bwMode="auto">
                <a:xfrm>
                  <a:off x="-6042" y="5791253"/>
                  <a:ext cx="3402314" cy="1080868"/>
                </a:xfrm>
                <a:prstGeom prst="rtTriangle">
                  <a:avLst/>
                </a:prstGeom>
                <a:solidFill>
                  <a:srgbClr val="BBE0E3">
                    <a:alpha val="80000"/>
                  </a:srgbClr>
                </a:solidFill>
                <a:ln w="12700" cap="rnd" cmpd="thickThin" algn="ctr">
                  <a:solidFill>
                    <a:srgbClr val="006067"/>
                  </a:solidFill>
                  <a:prstDash val="solid"/>
                </a:ln>
                <a:effectLst>
                  <a:fillOverlay blend="mult">
                    <a:gradFill flip="none" rotWithShape="1">
                      <a:gsLst>
                        <a:gs pos="0">
                          <a:schemeClr val="accent1">
                            <a:shade val="20000"/>
                            <a:satMod val="176000"/>
                            <a:alpha val="100000"/>
                          </a:schemeClr>
                        </a:gs>
                        <a:gs pos="18000">
                          <a:schemeClr val="accent1">
                            <a:shade val="48000"/>
                            <a:satMod val="153000"/>
                            <a:alpha val="100000"/>
                          </a:schemeClr>
                        </a:gs>
                        <a:gs pos="43000">
                          <a:schemeClr val="accent1">
                            <a:tint val="86000"/>
                            <a:satMod val="149000"/>
                            <a:alpha val="100000"/>
                          </a:schemeClr>
                        </a:gs>
                        <a:gs pos="45000">
                          <a:schemeClr val="accent1">
                            <a:tint val="85000"/>
                            <a:satMod val="150000"/>
                            <a:alpha val="100000"/>
                          </a:schemeClr>
                        </a:gs>
                        <a:gs pos="50000">
                          <a:schemeClr val="accent1">
                            <a:tint val="86000"/>
                            <a:satMod val="149000"/>
                            <a:alpha val="100000"/>
                          </a:schemeClr>
                        </a:gs>
                        <a:gs pos="79000">
                          <a:schemeClr val="accent1">
                            <a:shade val="53000"/>
                            <a:satMod val="150000"/>
                            <a:alpha val="100000"/>
                          </a:schemeClr>
                        </a:gs>
                        <a:gs pos="100000">
                          <a:schemeClr val="accent1">
                            <a:shade val="25000"/>
                            <a:satMod val="170000"/>
                            <a:alpha val="100000"/>
                          </a:schemeClr>
                        </a:gs>
                      </a:gsLst>
                      <a:lin ang="450000" scaled="1"/>
                      <a:tileRect/>
                    </a:gradFill>
                  </a:fillOverlay>
                </a:effectLst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anchor="ctr" compatLnSpc="1"/>
                <a:lstStyle/>
                <a:p>
                  <a:pPr algn="ctr" eaLnBrk="1" latinLnBrk="0" hangingPunct="1"/>
                  <a:endParaRPr kumimoji="0" lang="en-US"/>
                </a:p>
              </p:txBody>
            </p:sp>
          </p:grpSp>
        </p:grpSp>
        <p:cxnSp>
          <p:nvCxnSpPr>
            <p:cNvPr id="5" name="Gerade Verbindung 4"/>
            <p:cNvCxnSpPr/>
            <p:nvPr/>
          </p:nvCxnSpPr>
          <p:spPr>
            <a:xfrm>
              <a:off x="-9237" y="5787738"/>
              <a:ext cx="3405509" cy="1084383"/>
            </a:xfrm>
            <a:prstGeom prst="line">
              <a:avLst/>
            </a:prstGeom>
            <a:noFill/>
            <a:ln w="12065" cap="flat" cmpd="sng" algn="ctr">
              <a:solidFill>
                <a:schemeClr val="bg2"/>
              </a:soli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rgbClr val="003F7D"/>
                </a:solidFill>
                <a:effectLst/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0" y="5939011"/>
            <a:ext cx="3778424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>
                <a:solidFill>
                  <a:schemeClr val="accent1">
                    <a:lumMod val="25000"/>
                  </a:schemeClr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/>
              <a:t>Bild durch Klicken auf Symbol hinzufügen</a:t>
            </a:r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>
                    <a:lumMod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accent1">
              <a:lumMod val="25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jpg"/><Relationship Id="rId4" Type="http://schemas.openxmlformats.org/officeDocument/2006/relationships/image" Target="../media/image6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04D02BBC-E1FD-4C89-AF15-B78B666658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60848"/>
            <a:ext cx="8964488" cy="2232249"/>
          </a:xfrm>
          <a:solidFill>
            <a:schemeClr val="bg1"/>
          </a:solidFill>
        </p:spPr>
        <p:txBody>
          <a:bodyPr anchor="ctr">
            <a:noAutofit/>
          </a:bodyPr>
          <a:lstStyle/>
          <a:p>
            <a:r>
              <a:rPr lang="de-DE" b="0" dirty="0">
                <a:solidFill>
                  <a:schemeClr val="accent1">
                    <a:lumMod val="25000"/>
                  </a:schemeClr>
                </a:solidFill>
                <a:effectLst/>
                <a:cs typeface="Arial" panose="020B0604020202020204" pitchFamily="34" charset="0"/>
              </a:rPr>
              <a:t>Nationaler (NQR) und Europäischer (EQR) Qualifikationsrahmen</a:t>
            </a:r>
          </a:p>
        </p:txBody>
      </p:sp>
    </p:spTree>
    <p:extLst>
      <p:ext uri="{BB962C8B-B14F-4D97-AF65-F5344CB8AC3E}">
        <p14:creationId xmlns:p14="http://schemas.microsoft.com/office/powerpoint/2010/main" val="364460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964800"/>
            <a:ext cx="8856984" cy="511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Empfehlung der EU an Mitgliedsstaaten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kern="0" dirty="0"/>
              <a:t>Aufbau eines nationalen Qualifikationsrahmens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Mitgliedsstaaten entscheiden selbst </a:t>
            </a:r>
            <a:r>
              <a:rPr lang="de-AT" altLang="de-DE" sz="2800" kern="0" dirty="0"/>
              <a:t>über die Anzahl der Niveaus (z. B. IRE: 10, SCO: 12, </a:t>
            </a:r>
            <a:br>
              <a:rPr lang="de-AT" altLang="de-DE" sz="2800" kern="0" dirty="0"/>
            </a:br>
            <a:r>
              <a:rPr lang="de-AT" altLang="de-DE" sz="2800" kern="0" dirty="0"/>
              <a:t>FR: 5) und Deskriptoren (z. B. DQR-Deskriptoren)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EQR als „Übersetzungsinstrument“ </a:t>
            </a:r>
            <a:r>
              <a:rPr lang="de-AT" altLang="de-DE" sz="2800" kern="0" dirty="0"/>
              <a:t>für nationale Rahmen </a:t>
            </a:r>
            <a:br>
              <a:rPr lang="de-AT" altLang="de-DE" sz="2800" kern="0" dirty="0"/>
            </a:br>
            <a:r>
              <a:rPr lang="de-AT" altLang="de-DE" sz="2800" kern="0" dirty="0">
                <a:sym typeface="Wingdings" panose="05000000000000000000" pitchFamily="2" charset="2"/>
              </a:rPr>
              <a:t> </a:t>
            </a:r>
            <a:r>
              <a:rPr lang="de-AT" altLang="de-DE" sz="2800" kern="0" dirty="0"/>
              <a:t>Verständnis und Vergleichbarkeit</a:t>
            </a:r>
          </a:p>
        </p:txBody>
      </p:sp>
    </p:spTree>
    <p:extLst>
      <p:ext uri="{BB962C8B-B14F-4D97-AF65-F5344CB8AC3E}">
        <p14:creationId xmlns:p14="http://schemas.microsoft.com/office/powerpoint/2010/main" val="3579423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964800"/>
            <a:ext cx="8856984" cy="4173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NQR-Niveaus werden zum EQR „referenziert“ </a:t>
            </a:r>
            <a:r>
              <a:rPr lang="de-AT" altLang="de-DE" sz="2800" kern="0" dirty="0"/>
              <a:t>Welches NQR-Niveau entspricht welchem EQR-Niveau? </a:t>
            </a:r>
            <a:r>
              <a:rPr lang="de-AT" altLang="de-DE" sz="2800" kern="0" dirty="0">
                <a:sym typeface="Wingdings" panose="05000000000000000000" pitchFamily="2" charset="2"/>
              </a:rPr>
              <a:t></a:t>
            </a:r>
            <a:r>
              <a:rPr lang="de-AT" altLang="de-DE" sz="2800" kern="0" dirty="0"/>
              <a:t> Referenzierungsbericht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NQR in Österreich: 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b="1" kern="0" dirty="0">
                <a:solidFill>
                  <a:srgbClr val="006067"/>
                </a:solidFill>
              </a:rPr>
              <a:t>„Umrechnung“ nicht erforderlich </a:t>
            </a:r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acht Niveaus </a:t>
            </a:r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EQR-Deskriptoren = NQR-Deskriptoren (ergänzt durch Erläuterungen)</a:t>
            </a:r>
          </a:p>
        </p:txBody>
      </p:sp>
    </p:spTree>
    <p:extLst>
      <p:ext uri="{BB962C8B-B14F-4D97-AF65-F5344CB8AC3E}">
        <p14:creationId xmlns:p14="http://schemas.microsoft.com/office/powerpoint/2010/main" val="2254943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59" name="Titel 1"/>
          <p:cNvSpPr>
            <a:spLocks/>
          </p:cNvSpPr>
          <p:nvPr/>
        </p:nvSpPr>
        <p:spPr bwMode="auto">
          <a:xfrm>
            <a:off x="539750" y="359370"/>
            <a:ext cx="55276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>
              <a:lnSpc>
                <a:spcPct val="80000"/>
              </a:lnSpc>
              <a:defRPr/>
            </a:pPr>
            <a:r>
              <a:rPr lang="de-AT" sz="2600" b="1" dirty="0">
                <a:solidFill>
                  <a:srgbClr val="006067"/>
                </a:solidFill>
                <a:latin typeface="+mj-lt"/>
                <a:ea typeface="+mj-ea"/>
                <a:cs typeface="+mj-cs"/>
              </a:rPr>
              <a:t>EQR ist Metarahmen für NQRs</a:t>
            </a:r>
          </a:p>
        </p:txBody>
      </p:sp>
      <p:pic>
        <p:nvPicPr>
          <p:cNvPr id="60" name="Grafik 59">
            <a:extLst>
              <a:ext uri="{FF2B5EF4-FFF2-40B4-BE49-F238E27FC236}">
                <a16:creationId xmlns="" xmlns:a16="http://schemas.microsoft.com/office/drawing/2014/main" id="{924367F9-DA0D-4BB7-8BD3-B2A4A76BD6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685" y="1394671"/>
            <a:ext cx="5822630" cy="529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130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8760"/>
            <a:ext cx="8856984" cy="5299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Start: </a:t>
            </a:r>
            <a:r>
              <a:rPr lang="de-AT" altLang="de-DE" sz="2800" kern="0" dirty="0"/>
              <a:t>2007, </a:t>
            </a:r>
            <a:br>
              <a:rPr lang="de-AT" altLang="de-DE" sz="2800" kern="0" dirty="0"/>
            </a:br>
            <a:r>
              <a:rPr lang="de-AT" altLang="de-DE" sz="2800" kern="0" dirty="0"/>
              <a:t>federführend = Bildungs- und Wissenschaftsministerium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Einbeziehung vieler Stakeholder: 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kern="0" dirty="0"/>
              <a:t>Ministerien, BKA, Sozialpartner, KEBÖ, Jugendorganisation etc. 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Wissenschaftliche Hintergrundanalysen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endParaRPr lang="de-AT" altLang="de-DE" sz="1000" b="1" kern="0" dirty="0">
              <a:solidFill>
                <a:srgbClr val="006067"/>
              </a:solidFill>
            </a:endParaRPr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2008: Konsultation – </a:t>
            </a:r>
            <a:r>
              <a:rPr lang="de-AT" altLang="de-DE" sz="2800" b="1" kern="0" dirty="0">
                <a:solidFill>
                  <a:srgbClr val="006067"/>
                </a:solidFill>
              </a:rPr>
              <a:t>Auswertung </a:t>
            </a:r>
            <a:r>
              <a:rPr lang="de-AT" altLang="de-DE" sz="2800" kern="0" dirty="0"/>
              <a:t>der 270 Stellungnahmen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NQR Entwicklung in Österreich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(1/2)</a:t>
            </a:r>
          </a:p>
        </p:txBody>
      </p:sp>
    </p:spTree>
    <p:extLst>
      <p:ext uri="{BB962C8B-B14F-4D97-AF65-F5344CB8AC3E}">
        <p14:creationId xmlns:p14="http://schemas.microsoft.com/office/powerpoint/2010/main" val="41507437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8760"/>
            <a:ext cx="8856984" cy="548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2010: </a:t>
            </a:r>
            <a:r>
              <a:rPr lang="de-AT" altLang="de-DE" sz="2800" b="1" kern="0" dirty="0">
                <a:solidFill>
                  <a:srgbClr val="006067"/>
                </a:solidFill>
              </a:rPr>
              <a:t>Ministerratsvortrag </a:t>
            </a:r>
            <a:r>
              <a:rPr lang="de-AT" altLang="de-DE" sz="2800" kern="0" dirty="0"/>
              <a:t>– „grünes Licht“ für die Implementierung eines NQR in Österreich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2008 – 2011: </a:t>
            </a:r>
            <a:r>
              <a:rPr lang="de-AT" altLang="de-DE" sz="2800" b="1" kern="0" dirty="0" err="1">
                <a:solidFill>
                  <a:srgbClr val="006067"/>
                </a:solidFill>
              </a:rPr>
              <a:t>Sektorprojekte</a:t>
            </a:r>
            <a:r>
              <a:rPr lang="de-AT" altLang="de-DE" sz="2800" b="1" kern="0" dirty="0">
                <a:solidFill>
                  <a:srgbClr val="006067"/>
                </a:solidFill>
              </a:rPr>
              <a:t> </a:t>
            </a:r>
            <a:r>
              <a:rPr lang="de-AT" altLang="de-DE" sz="2800" kern="0" dirty="0"/>
              <a:t>zur Unterstützung des politischen Prozesses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2010: </a:t>
            </a:r>
            <a:r>
              <a:rPr lang="de-AT" altLang="de-DE" sz="2800" b="1" kern="0" dirty="0">
                <a:solidFill>
                  <a:srgbClr val="006067"/>
                </a:solidFill>
              </a:rPr>
              <a:t>NQR-Handbuch </a:t>
            </a:r>
            <a:r>
              <a:rPr lang="de-AT" altLang="de-DE" sz="2800" kern="0" dirty="0"/>
              <a:t>inkl. Erläuterungen zu den Deskriptoren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2011 – 2013: </a:t>
            </a:r>
            <a:r>
              <a:rPr lang="de-AT" altLang="de-DE" sz="2800" b="1" kern="0" dirty="0">
                <a:solidFill>
                  <a:srgbClr val="006067"/>
                </a:solidFill>
              </a:rPr>
              <a:t>Simulationsphase </a:t>
            </a:r>
            <a:r>
              <a:rPr lang="de-AT" altLang="de-DE" sz="2800" kern="0" dirty="0"/>
              <a:t>im formalen und nicht-formalen Bereich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2016:</a:t>
            </a:r>
            <a:r>
              <a:rPr lang="de-AT" altLang="de-DE" sz="2800" b="1" kern="0" dirty="0">
                <a:solidFill>
                  <a:srgbClr val="006067"/>
                </a:solidFill>
              </a:rPr>
              <a:t> NQR Gesetz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NQR Entwicklung in Österreich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(2/2)</a:t>
            </a:r>
          </a:p>
        </p:txBody>
      </p:sp>
    </p:spTree>
    <p:extLst>
      <p:ext uri="{BB962C8B-B14F-4D97-AF65-F5344CB8AC3E}">
        <p14:creationId xmlns:p14="http://schemas.microsoft.com/office/powerpoint/2010/main" val="3719373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339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Acht </a:t>
            </a:r>
            <a:r>
              <a:rPr lang="de-AT" altLang="de-DE" sz="2800" b="1" kern="0" dirty="0">
                <a:solidFill>
                  <a:srgbClr val="006067"/>
                </a:solidFill>
              </a:rPr>
              <a:t>Niveaus 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endParaRPr lang="de-AT" altLang="de-DE" sz="1000" b="1" kern="0" dirty="0">
              <a:solidFill>
                <a:srgbClr val="006067"/>
              </a:solidFill>
            </a:endParaRPr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Y-Struktur:</a:t>
            </a:r>
            <a:r>
              <a:rPr lang="de-AT" altLang="de-DE" sz="2800" kern="0" dirty="0"/>
              <a:t> Niveaus 6 bis 8 zweigeteilt</a:t>
            </a:r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Bologna-Abschlüsse - Dublin Deskriptoren</a:t>
            </a:r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andere Abschlüsse - EQR-Deskriptoren</a:t>
            </a:r>
            <a:r>
              <a:rPr lang="de-AT" altLang="de-DE" sz="2800" kern="0" dirty="0"/>
              <a:t/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EQR-Deskriptoren</a:t>
            </a:r>
            <a:r>
              <a:rPr lang="de-AT" altLang="de-DE" sz="2800" kern="0" dirty="0"/>
              <a:t> als Zuordnungsgrundlage, österreichische Erläuterungen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NQR Gesetz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(1/6)</a:t>
            </a:r>
          </a:p>
        </p:txBody>
      </p:sp>
    </p:spTree>
    <p:extLst>
      <p:ext uri="{BB962C8B-B14F-4D97-AF65-F5344CB8AC3E}">
        <p14:creationId xmlns:p14="http://schemas.microsoft.com/office/powerpoint/2010/main" val="2577293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511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Ziel:</a:t>
            </a:r>
            <a:r>
              <a:rPr lang="de-AT" altLang="de-DE" sz="2800" kern="0" dirty="0"/>
              <a:t> Förderung von Transparenz und Vergleichbarkeit von Qualifikationen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Nicht-Ziel:</a:t>
            </a:r>
            <a:r>
              <a:rPr lang="de-AT" altLang="de-DE" sz="2800" kern="0" dirty="0"/>
              <a:t> Regulierung, NQR ist kein regulierender Rahmen, aus der Zuordnung ergeben sich keine Berechtigungen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Umfassender Rahmen: </a:t>
            </a:r>
            <a:r>
              <a:rPr lang="de-AT" altLang="de-DE" sz="2800" kern="0" dirty="0"/>
              <a:t>Qualifikationen aus allen Bildungskontexten (Schule, HS, EB) und mit unterschiedlichem Fokus </a:t>
            </a:r>
            <a:br>
              <a:rPr lang="de-AT" altLang="de-DE" sz="2800" kern="0" dirty="0"/>
            </a:br>
            <a:r>
              <a:rPr lang="de-AT" altLang="de-DE" sz="2800" kern="0" dirty="0"/>
              <a:t>(allgemein- und berufsbildend)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NQR Gesetz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(2/6)</a:t>
            </a:r>
          </a:p>
        </p:txBody>
      </p:sp>
    </p:spTree>
    <p:extLst>
      <p:ext uri="{BB962C8B-B14F-4D97-AF65-F5344CB8AC3E}">
        <p14:creationId xmlns:p14="http://schemas.microsoft.com/office/powerpoint/2010/main" val="3161312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4930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Zuordnung formaler Qualifikation 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kern="0" dirty="0"/>
              <a:t>(= gesetzlich geregelter Qualifikationen), </a:t>
            </a:r>
            <a:br>
              <a:rPr lang="de-AT" altLang="de-DE" sz="2800" kern="0" dirty="0"/>
            </a:br>
            <a:r>
              <a:rPr lang="de-AT" altLang="de-DE" sz="2800" kern="0" dirty="0"/>
              <a:t>z. B. Lehrabschluss, BHS-Abschluss, Bilanzbuchhalter-Abschluss, </a:t>
            </a:r>
            <a:br>
              <a:rPr lang="de-AT" altLang="de-DE" sz="2800" kern="0" dirty="0"/>
            </a:br>
            <a:r>
              <a:rPr lang="de-AT" altLang="de-DE" sz="2800" kern="0" dirty="0"/>
              <a:t>Abschlüsse der Sicherheitsakademie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Zuordnung nicht-formaler Qualifikationen 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kern="0" dirty="0"/>
              <a:t>(= nicht gesetzlich geregelter Qualifikationen): Coach, Abschluss eines Personalentwicklungs-lehrganges, WIFI-Fachakademie, ECDL etc.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NQR Gesetz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(3/6)</a:t>
            </a:r>
          </a:p>
        </p:txBody>
      </p:sp>
    </p:spTree>
    <p:extLst>
      <p:ext uri="{BB962C8B-B14F-4D97-AF65-F5344CB8AC3E}">
        <p14:creationId xmlns:p14="http://schemas.microsoft.com/office/powerpoint/2010/main" val="35609130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NQR-Akteure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endParaRPr lang="de-AT" altLang="de-DE" sz="1000" b="1" kern="0" dirty="0">
              <a:solidFill>
                <a:srgbClr val="006067"/>
              </a:solidFill>
            </a:endParaRPr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NQR-Koordinierungsstelle (NKS) </a:t>
            </a:r>
            <a:br>
              <a:rPr lang="de-AT" altLang="de-DE" sz="2400" b="1" kern="0" dirty="0">
                <a:solidFill>
                  <a:srgbClr val="006067"/>
                </a:solidFill>
              </a:rPr>
            </a:br>
            <a:r>
              <a:rPr lang="de-AT" altLang="de-DE" sz="2400" kern="0" dirty="0"/>
              <a:t>NQR-Büro, verwaltet auch das NQR-Register </a:t>
            </a:r>
            <a:br>
              <a:rPr lang="de-AT" altLang="de-DE" sz="2400" kern="0" dirty="0"/>
            </a:br>
            <a:r>
              <a:rPr lang="de-AT" altLang="de-DE" sz="2400" kern="0" dirty="0"/>
              <a:t>(= Datenbank aller zugeordneten Qualifikationen)</a:t>
            </a:r>
            <a:br>
              <a:rPr lang="de-AT" altLang="de-DE" sz="2400" kern="0" dirty="0"/>
            </a:br>
            <a:endParaRPr lang="de-AT" altLang="de-DE" sz="900" kern="0" dirty="0"/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NQR-Beirat </a:t>
            </a:r>
            <a:r>
              <a:rPr lang="de-AT" altLang="de-DE" sz="2400" b="1" kern="0" dirty="0">
                <a:solidFill>
                  <a:srgbClr val="003E7D"/>
                </a:solidFill>
              </a:rPr>
              <a:t/>
            </a:r>
            <a:br>
              <a:rPr lang="de-AT" altLang="de-DE" sz="2400" b="1" kern="0" dirty="0">
                <a:solidFill>
                  <a:srgbClr val="003E7D"/>
                </a:solidFill>
              </a:rPr>
            </a:br>
            <a:r>
              <a:rPr lang="de-AT" altLang="de-DE" sz="2400" kern="0" dirty="0"/>
              <a:t>Fachbeirat (= 7 Expert/</a:t>
            </a:r>
            <a:r>
              <a:rPr lang="de-AT" altLang="de-DE" sz="2400" kern="0" dirty="0" err="1"/>
              <a:t>inn</a:t>
            </a:r>
            <a:r>
              <a:rPr lang="de-AT" altLang="de-DE" sz="2400" kern="0" dirty="0"/>
              <a:t>/en mit Expertise in unterschiedlichen Bildungskontexten und Fachbereichen)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NQR Gesetz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(4/6)</a:t>
            </a:r>
          </a:p>
        </p:txBody>
      </p:sp>
    </p:spTree>
    <p:extLst>
      <p:ext uri="{BB962C8B-B14F-4D97-AF65-F5344CB8AC3E}">
        <p14:creationId xmlns:p14="http://schemas.microsoft.com/office/powerpoint/2010/main" val="2368063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NQR-Akteure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endParaRPr lang="de-AT" altLang="de-DE" sz="1000" b="1" kern="0" dirty="0">
              <a:solidFill>
                <a:srgbClr val="006067"/>
              </a:solidFill>
            </a:endParaRPr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NQR-Steuerungsgruppe </a:t>
            </a:r>
            <a:r>
              <a:rPr lang="de-AT" altLang="de-DE" sz="2400" b="1" kern="0" dirty="0">
                <a:solidFill>
                  <a:srgbClr val="003E7D"/>
                </a:solidFill>
              </a:rPr>
              <a:t/>
            </a:r>
            <a:br>
              <a:rPr lang="de-AT" altLang="de-DE" sz="2400" b="1" kern="0" dirty="0">
                <a:solidFill>
                  <a:srgbClr val="003E7D"/>
                </a:solidFill>
              </a:rPr>
            </a:br>
            <a:r>
              <a:rPr lang="de-AT" altLang="de-DE" sz="2400" kern="0" dirty="0"/>
              <a:t>Stakeholder-Gremium zur Unterstützung der federführenden Ressorts Bildung und Wissenschaft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NQR-Servicestelle </a:t>
            </a:r>
            <a:r>
              <a:rPr lang="de-AT" altLang="de-DE" sz="2400" b="1" kern="0" dirty="0">
                <a:solidFill>
                  <a:srgbClr val="003E7D"/>
                </a:solidFill>
              </a:rPr>
              <a:t/>
            </a:r>
            <a:br>
              <a:rPr lang="de-AT" altLang="de-DE" sz="2400" b="1" kern="0" dirty="0">
                <a:solidFill>
                  <a:srgbClr val="003E7D"/>
                </a:solidFill>
              </a:rPr>
            </a:br>
            <a:r>
              <a:rPr lang="de-AT" altLang="de-DE" sz="2400" kern="0" dirty="0"/>
              <a:t>Intermediäre Stelle zwischen Anbietern nicht-formaler Qualifikationen und NQR-Gremien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NQR Gesetz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(5/6)</a:t>
            </a:r>
          </a:p>
        </p:txBody>
      </p:sp>
    </p:spTree>
    <p:extLst>
      <p:ext uri="{BB962C8B-B14F-4D97-AF65-F5344CB8AC3E}">
        <p14:creationId xmlns:p14="http://schemas.microsoft.com/office/powerpoint/2010/main" val="3895642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59712"/>
            <a:ext cx="9144000" cy="1001136"/>
          </a:xfrm>
        </p:spPr>
        <p:txBody>
          <a:bodyPr/>
          <a:lstStyle/>
          <a:p>
            <a:pPr algn="l"/>
            <a:r>
              <a:rPr lang="de-AT" dirty="0"/>
              <a:t>	Themen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971600" y="2348880"/>
            <a:ext cx="8172400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kern="0" dirty="0"/>
              <a:t>Kontext</a:t>
            </a:r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kern="0" dirty="0"/>
              <a:t>Europäischer Qualifikationsrahmen (EQR)</a:t>
            </a:r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kern="0" dirty="0"/>
              <a:t>Nationaler Qualifikationsrahmen (NQR) in Österreich</a:t>
            </a:r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kern="0" dirty="0"/>
              <a:t>Zuordnung von Qualifikationen</a:t>
            </a:r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kern="0" dirty="0"/>
              <a:t>Erwartungen in Österreich</a:t>
            </a:r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kern="0" dirty="0"/>
              <a:t>NQR-Entwicklungen in Europa und weltweit</a:t>
            </a:r>
          </a:p>
        </p:txBody>
      </p:sp>
    </p:spTree>
    <p:extLst>
      <p:ext uri="{BB962C8B-B14F-4D97-AF65-F5344CB8AC3E}">
        <p14:creationId xmlns:p14="http://schemas.microsoft.com/office/powerpoint/2010/main" val="14868760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NQR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61712" y="1267200"/>
            <a:ext cx="88569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NQR-Akteure</a:t>
            </a:r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NQR-Servicestelle </a:t>
            </a:r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DE" altLang="de-DE" sz="2000" dirty="0"/>
              <a:t>verantwortet NQR-Tauglichkeit von Qualifikationen ohne Rechtsgrundlage („Torwächterfunktion“)</a:t>
            </a:r>
            <a:br>
              <a:rPr lang="de-DE" altLang="de-DE" sz="2000" dirty="0"/>
            </a:br>
            <a:endParaRPr lang="de-DE" altLang="de-DE" sz="700" dirty="0"/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de-DE" altLang="de-DE" sz="2000" dirty="0"/>
              <a:t>übernimmt Qualitätssicherung der Zuordnung</a:t>
            </a:r>
            <a:br>
              <a:rPr lang="de-DE" altLang="de-DE" sz="2000" dirty="0"/>
            </a:br>
            <a:endParaRPr lang="de-DE" altLang="de-DE" sz="700" dirty="0"/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de-DE" altLang="de-DE" sz="2000" dirty="0"/>
              <a:t>Bestellung durch Bildungs- und Wissenschaftsministerium auf Vorschlag der NQR-Steuerungsgruppe</a:t>
            </a:r>
            <a:br>
              <a:rPr lang="de-DE" altLang="de-DE" sz="2000" dirty="0"/>
            </a:br>
            <a:endParaRPr lang="de-DE" altLang="de-DE" sz="700" dirty="0"/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de-DE" altLang="de-DE" sz="2000" dirty="0"/>
              <a:t>Einreichung einer Interessensbekundung – befristete Akkreditierung, </a:t>
            </a:r>
            <a:r>
              <a:rPr lang="de-DE" altLang="de-DE" sz="2000" dirty="0" err="1"/>
              <a:t>Reakkreditierung</a:t>
            </a:r>
            <a:r>
              <a:rPr lang="de-DE" altLang="de-DE" sz="2000" dirty="0"/>
              <a:t> möglich</a:t>
            </a:r>
            <a:br>
              <a:rPr lang="de-DE" altLang="de-DE" sz="2000" dirty="0"/>
            </a:br>
            <a:endParaRPr lang="de-DE" altLang="de-DE" sz="700" dirty="0"/>
          </a:p>
          <a:p>
            <a:pPr marL="1200150" lvl="2" indent="-285750"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de-DE" altLang="de-DE" sz="2000" dirty="0"/>
              <a:t>Nachweis der Facheinschlägigkeit in ausgewählten Bereichen </a:t>
            </a:r>
            <a:br>
              <a:rPr lang="de-DE" altLang="de-DE" sz="2000" dirty="0"/>
            </a:br>
            <a:r>
              <a:rPr lang="de-DE" altLang="de-DE" sz="2000" dirty="0"/>
              <a:t>(z. B. Gesundheit, Tourismus)</a:t>
            </a:r>
            <a:br>
              <a:rPr lang="de-DE" altLang="de-DE" sz="2000" dirty="0"/>
            </a:br>
            <a:endParaRPr lang="de-DE" altLang="de-DE" sz="700" dirty="0"/>
          </a:p>
          <a:p>
            <a:pPr marL="1200150" lvl="2" indent="-285750">
              <a:buFont typeface="Wingdings" panose="05000000000000000000" pitchFamily="2" charset="2"/>
              <a:buChar char="§"/>
              <a:defRPr/>
            </a:pPr>
            <a:r>
              <a:rPr lang="de-DE" altLang="de-DE" sz="2000" dirty="0"/>
              <a:t>Finanzierung: durch Qualifikationsanbieter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NQR Gesetz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(6/6)</a:t>
            </a:r>
          </a:p>
        </p:txBody>
      </p:sp>
    </p:spTree>
    <p:extLst>
      <p:ext uri="{BB962C8B-B14F-4D97-AF65-F5344CB8AC3E}">
        <p14:creationId xmlns:p14="http://schemas.microsoft.com/office/powerpoint/2010/main" val="5605414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:\Logos\ibw Logo\spezielle Formate\ibw_logo_web.png">
            <a:extLst>
              <a:ext uri="{FF2B5EF4-FFF2-40B4-BE49-F238E27FC236}">
                <a16:creationId xmlns="" xmlns:a16="http://schemas.microsoft.com/office/drawing/2014/main" id="{10C6802C-8EEA-456F-B42F-229B4D0E3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164676" cy="67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>
            <a:extLst>
              <a:ext uri="{FF2B5EF4-FFF2-40B4-BE49-F238E27FC236}">
                <a16:creationId xmlns="" xmlns:a16="http://schemas.microsoft.com/office/drawing/2014/main" id="{10E6912F-25B1-4726-87FF-BD5CDD3D0CF0}"/>
              </a:ext>
            </a:extLst>
          </p:cNvPr>
          <p:cNvSpPr txBox="1">
            <a:spLocks/>
          </p:cNvSpPr>
          <p:nvPr/>
        </p:nvSpPr>
        <p:spPr>
          <a:xfrm>
            <a:off x="1187624" y="1772816"/>
            <a:ext cx="7102042" cy="287334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accent1">
                    <a:lumMod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de-AT" dirty="0"/>
              <a:t>	</a:t>
            </a:r>
          </a:p>
          <a:p>
            <a:pPr algn="r"/>
            <a:r>
              <a:rPr lang="de-AT" sz="4800" b="0" dirty="0"/>
              <a:t>Zuordnung von Qualifikationen</a:t>
            </a:r>
          </a:p>
        </p:txBody>
      </p:sp>
    </p:spTree>
    <p:extLst>
      <p:ext uri="{BB962C8B-B14F-4D97-AF65-F5344CB8AC3E}">
        <p14:creationId xmlns:p14="http://schemas.microsoft.com/office/powerpoint/2010/main" val="3431783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Zuordnung von Qualifikationen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594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Zuordnung von „Qualifikationen“ 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kern="0" dirty="0"/>
              <a:t>„…formales Ergebnis eines Beurteilungs- und Validierungsprozesses, b</a:t>
            </a:r>
            <a:r>
              <a:rPr lang="de-DE" dirty="0"/>
              <a:t>ei dem eine dafür zuständige Stelle festgestellt hat, dass Lernergebnisse vorgegebenen Standards entsprechen“ (EQR-Empfehlung)</a:t>
            </a:r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de-AT" altLang="de-DE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Voraussetzungen für Zuordnung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de-AT" altLang="de-DE" sz="2400" b="1" kern="0" dirty="0"/>
              <a:t>Formales Ergebnis: </a:t>
            </a:r>
            <a:r>
              <a:rPr lang="de-AT" altLang="de-DE" kern="0" dirty="0"/>
              <a:t>Ausstellung eines Zeugnisses</a:t>
            </a:r>
            <a:r>
              <a:rPr lang="de-AT" altLang="de-DE" sz="1600" kern="0" dirty="0"/>
              <a:t/>
            </a:r>
            <a:br>
              <a:rPr lang="de-AT" altLang="de-DE" sz="1600" kern="0" dirty="0"/>
            </a:br>
            <a:endParaRPr lang="de-AT" altLang="de-DE" sz="900" kern="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de-AT" altLang="de-DE" sz="2400" b="1" kern="0" dirty="0"/>
              <a:t>Beurteilungs- und Validierungsprozess:</a:t>
            </a:r>
            <a:r>
              <a:rPr lang="de-AT" altLang="de-DE" sz="2000" b="1" kern="0" dirty="0"/>
              <a:t> </a:t>
            </a:r>
            <a:r>
              <a:rPr lang="de-AT" altLang="de-DE" kern="0" dirty="0"/>
              <a:t>valides, qualitätsgesichertes Prüfverfahren; transparent dargestellt, Informationen allgemein zugänglich </a:t>
            </a:r>
            <a:br>
              <a:rPr lang="de-AT" altLang="de-DE" kern="0" dirty="0"/>
            </a:br>
            <a:endParaRPr lang="de-AT" altLang="de-DE" sz="900" kern="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de-AT" altLang="de-DE" sz="2400" b="1" kern="0" dirty="0"/>
              <a:t>Zuständige Stelle: </a:t>
            </a:r>
            <a:r>
              <a:rPr lang="de-AT" altLang="de-DE" kern="0" dirty="0"/>
              <a:t>Qualifikationseigentümer/-anbieter</a:t>
            </a:r>
            <a:r>
              <a:rPr lang="de-AT" altLang="de-DE" sz="2000" kern="0" dirty="0"/>
              <a:t/>
            </a:r>
            <a:br>
              <a:rPr lang="de-AT" altLang="de-DE" sz="2000" kern="0" dirty="0"/>
            </a:br>
            <a:endParaRPr lang="de-AT" altLang="de-DE" sz="900" kern="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de-AT" altLang="de-DE" sz="2400" b="1" kern="0" dirty="0"/>
              <a:t>Lernergebnisse entsprechen vorgegebenen Standards: </a:t>
            </a:r>
            <a:r>
              <a:rPr lang="de-AT" altLang="de-DE" kern="0" dirty="0"/>
              <a:t>Mindestmaß an Kenntnisse und Fertigkeiten, die für alle Lernenden gelten, muss nachweislich vorhanden sein</a:t>
            </a:r>
            <a:endParaRPr lang="de-AT" altLang="de-DE" sz="2000" kern="0" dirty="0"/>
          </a:p>
          <a:p>
            <a:pPr>
              <a:lnSpc>
                <a:spcPct val="120000"/>
              </a:lnSpc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Zuordnung – Grundsätzliches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(1/5)</a:t>
            </a:r>
          </a:p>
        </p:txBody>
      </p:sp>
    </p:spTree>
    <p:extLst>
      <p:ext uri="{BB962C8B-B14F-4D97-AF65-F5344CB8AC3E}">
        <p14:creationId xmlns:p14="http://schemas.microsoft.com/office/powerpoint/2010/main" val="7967370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Zuordnung von Qualifikationen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548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NQR-Zuordnung ist freiwillig &gt; 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kern="0" dirty="0"/>
              <a:t>Antrag („NQR-Ersuchen“) erforderlich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Ersuchen umfasst folgende Informationen:</a:t>
            </a:r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Informationen zu den Lernergebnissen, die mit der Qualifikation verbunden sind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Feststellungsstellungsverfahren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Qualifikationsentwicklung und Qualitätssicherungsmaßnahmen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Zuordnungsvorschlag und Begründung</a:t>
            </a:r>
          </a:p>
          <a:p>
            <a:pPr>
              <a:lnSpc>
                <a:spcPct val="120000"/>
              </a:lnSpc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Zuordnung – Grundsätzliches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(3/5)</a:t>
            </a:r>
          </a:p>
        </p:txBody>
      </p:sp>
    </p:spTree>
    <p:extLst>
      <p:ext uri="{BB962C8B-B14F-4D97-AF65-F5344CB8AC3E}">
        <p14:creationId xmlns:p14="http://schemas.microsoft.com/office/powerpoint/2010/main" val="9040243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Zuordnung von Qualifikationen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515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NQR-Zuordnung </a:t>
            </a:r>
            <a:r>
              <a:rPr lang="de-AT" altLang="de-DE" sz="2800" b="1" kern="0" dirty="0"/>
              <a:t>=</a:t>
            </a:r>
            <a:r>
              <a:rPr lang="de-AT" altLang="de-DE" sz="2800" b="1" kern="0" dirty="0">
                <a:solidFill>
                  <a:srgbClr val="006067"/>
                </a:solidFill>
              </a:rPr>
              <a:t> </a:t>
            </a:r>
            <a:r>
              <a:rPr lang="de-AT" altLang="de-DE" sz="2800" kern="0" dirty="0"/>
              <a:t>Eintragung ins NQR-Register und Aufdruck der NQR-Nummer auf dem Qualifikationsnachweis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NQR-Nummer ist eine Art </a:t>
            </a:r>
            <a:r>
              <a:rPr lang="de-AT" altLang="de-DE" sz="2800" b="1" kern="0" dirty="0">
                <a:solidFill>
                  <a:srgbClr val="006067"/>
                </a:solidFill>
              </a:rPr>
              <a:t>„Qualitätssiegel“</a:t>
            </a:r>
            <a:r>
              <a:rPr lang="de-AT" altLang="de-DE" sz="2800" b="1" kern="0" dirty="0"/>
              <a:t>:</a:t>
            </a:r>
            <a:r>
              <a:rPr lang="de-AT" altLang="de-DE" sz="2800" b="1" kern="0" dirty="0">
                <a:solidFill>
                  <a:srgbClr val="006067"/>
                </a:solidFill>
              </a:rPr>
              <a:t> </a:t>
            </a:r>
            <a:r>
              <a:rPr lang="de-AT" altLang="de-DE" sz="2800" kern="0" dirty="0"/>
              <a:t>valides, qualitätsgesichertes Feststellungsverfahren; </a:t>
            </a:r>
            <a:br>
              <a:rPr lang="de-AT" altLang="de-DE" sz="2800" kern="0" dirty="0"/>
            </a:br>
            <a:r>
              <a:rPr lang="de-AT" altLang="de-DE" sz="2400" kern="0" dirty="0"/>
              <a:t>Botschaft: „es ist drinnen, was draufsteht“ &gt; Orientierung für nachfolgende Bildungseinrichtung, für den Arbeitsmarkt/für Unternehmen und den Einzelnen</a:t>
            </a:r>
          </a:p>
          <a:p>
            <a:pPr>
              <a:lnSpc>
                <a:spcPct val="120000"/>
              </a:lnSpc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Zuordnung – Grundsätzliches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(4/5)</a:t>
            </a:r>
          </a:p>
        </p:txBody>
      </p:sp>
    </p:spTree>
    <p:extLst>
      <p:ext uri="{BB962C8B-B14F-4D97-AF65-F5344CB8AC3E}">
        <p14:creationId xmlns:p14="http://schemas.microsoft.com/office/powerpoint/2010/main" val="15299497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Zuordnung von Qualifikationen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4588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Ersuchen wird an die NKS geschickt</a:t>
            </a:r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NKS: formale und inhaltliche Prüfung (ggfs. Beiziehung von Sachverständigen) &gt; </a:t>
            </a:r>
            <a:r>
              <a:rPr lang="de-AT" altLang="de-DE" sz="1050" kern="0" dirty="0"/>
              <a:t/>
            </a:r>
            <a:br>
              <a:rPr lang="de-AT" altLang="de-DE" sz="1050" kern="0" dirty="0"/>
            </a:br>
            <a:endParaRPr lang="de-AT" altLang="de-DE" sz="1050" kern="0" dirty="0"/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NQR-Beirat: begutachtet und verfasst Stellungnahme</a:t>
            </a:r>
            <a:r>
              <a:rPr lang="de-AT" altLang="de-DE" sz="1050" kern="0" dirty="0"/>
              <a:t/>
            </a:r>
            <a:br>
              <a:rPr lang="de-AT" altLang="de-DE" sz="1050" kern="0" dirty="0"/>
            </a:br>
            <a:endParaRPr lang="de-AT" altLang="de-DE" sz="1050" kern="0" dirty="0"/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NQR-Steuerungsgruppe: Zustimmung zur Zuordnung oder Einspruch, bei Zustimmung </a:t>
            </a:r>
            <a:br>
              <a:rPr lang="de-AT" altLang="de-DE" sz="2400" kern="0" dirty="0"/>
            </a:br>
            <a:r>
              <a:rPr lang="de-AT" altLang="de-DE" sz="2400" kern="0" dirty="0"/>
              <a:t>Eintrag in das NQR-Register</a:t>
            </a:r>
          </a:p>
          <a:p>
            <a:pPr>
              <a:lnSpc>
                <a:spcPct val="120000"/>
              </a:lnSpc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395536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Zuordnung – Grundsätzliches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(5/5)</a:t>
            </a:r>
          </a:p>
        </p:txBody>
      </p:sp>
    </p:spTree>
    <p:extLst>
      <p:ext uri="{BB962C8B-B14F-4D97-AF65-F5344CB8AC3E}">
        <p14:creationId xmlns:p14="http://schemas.microsoft.com/office/powerpoint/2010/main" val="404562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="" xmlns:a16="http://schemas.microsoft.com/office/drawing/2014/main" id="{A48B6337-A9A6-4785-81C5-46FBB6D1A4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0519" y="311951"/>
            <a:ext cx="10005077" cy="707599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Zuordnung von Qualifikationen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dirty="0">
                <a:solidFill>
                  <a:srgbClr val="003E7D"/>
                </a:solidFill>
              </a:rPr>
              <a:t>Zuordnungsverfahren</a:t>
            </a:r>
          </a:p>
        </p:txBody>
      </p:sp>
    </p:spTree>
    <p:extLst>
      <p:ext uri="{BB962C8B-B14F-4D97-AF65-F5344CB8AC3E}">
        <p14:creationId xmlns:p14="http://schemas.microsoft.com/office/powerpoint/2010/main" val="350800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Zuordnung von Qualifikationen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Zuordnung formaler Qualifikationen </a:t>
            </a:r>
            <a:r>
              <a:rPr lang="de-AT" altLang="de-DE" sz="2400" kern="0" dirty="0"/>
              <a:t>seit 15.3.2016 (Inkrafttreten des NQR-G) möglich</a:t>
            </a:r>
            <a:r>
              <a:rPr lang="de-AT" altLang="de-DE" sz="1100" kern="0" dirty="0"/>
              <a:t/>
            </a:r>
            <a:br>
              <a:rPr lang="de-AT" altLang="de-DE" sz="1100" kern="0" dirty="0"/>
            </a:br>
            <a:endParaRPr lang="de-AT" altLang="de-DE" sz="11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Hochschulabschlüsse als Teil des europäischen Hochschulraumes („Bologna-System“) sind </a:t>
            </a:r>
            <a:r>
              <a:rPr lang="de-AT" altLang="de-DE" sz="2400" b="1" kern="0" dirty="0">
                <a:solidFill>
                  <a:srgbClr val="006067"/>
                </a:solidFill>
              </a:rPr>
              <a:t>ex lege zugeordnet (§ 3 Abs. 2 NQR-G)</a:t>
            </a:r>
            <a:r>
              <a:rPr lang="de-AT" altLang="de-DE" sz="1100" b="1" kern="0" dirty="0">
                <a:solidFill>
                  <a:srgbClr val="006067"/>
                </a:solidFill>
              </a:rPr>
              <a:t/>
            </a:r>
            <a:br>
              <a:rPr lang="de-AT" altLang="de-DE" sz="1100" b="1" kern="0" dirty="0">
                <a:solidFill>
                  <a:srgbClr val="006067"/>
                </a:solidFill>
              </a:rPr>
            </a:br>
            <a:endParaRPr lang="de-AT" altLang="de-DE" sz="11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Zuordnungen per </a:t>
            </a:r>
            <a:r>
              <a:rPr lang="de-AT" altLang="de-DE" sz="2400" b="1" kern="0" dirty="0" smtClean="0">
                <a:solidFill>
                  <a:srgbClr val="006067"/>
                </a:solidFill>
              </a:rPr>
              <a:t>März 2019</a:t>
            </a:r>
            <a:endParaRPr lang="de-AT" altLang="de-DE" sz="2400" b="1" kern="0" dirty="0">
              <a:solidFill>
                <a:srgbClr val="006067"/>
              </a:solidFill>
            </a:endParaRPr>
          </a:p>
          <a:p>
            <a:pPr marL="914400" lvl="1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200" kern="0" dirty="0" smtClean="0"/>
              <a:t>Niveau 4: Lehr- </a:t>
            </a:r>
            <a:r>
              <a:rPr lang="de-AT" altLang="de-DE" sz="2200" kern="0" dirty="0"/>
              <a:t>und BMS-Abschluss (</a:t>
            </a:r>
            <a:r>
              <a:rPr lang="de-AT" altLang="de-DE" sz="2200" kern="0" dirty="0" smtClean="0"/>
              <a:t>3-/4jährig), Militärberufsunteroffizier/in</a:t>
            </a:r>
          </a:p>
          <a:p>
            <a:pPr marL="914400" lvl="1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200" kern="0" dirty="0" smtClean="0"/>
              <a:t>Niveau 5: BHS-RDP</a:t>
            </a:r>
          </a:p>
          <a:p>
            <a:pPr marL="914400" lvl="1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200" kern="0" dirty="0" smtClean="0"/>
              <a:t>Niveau 6: Ingenieur/in, Meister/in</a:t>
            </a:r>
          </a:p>
          <a:p>
            <a:pPr marL="914400" lvl="1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200" kern="0" dirty="0" smtClean="0"/>
              <a:t>Niveau 8: Klinische Psychologie, Gesundheitspsychologie</a:t>
            </a:r>
            <a:endParaRPr lang="de-AT" altLang="de-DE" sz="2200" kern="0" dirty="0"/>
          </a:p>
          <a:p>
            <a:pPr>
              <a:lnSpc>
                <a:spcPct val="120000"/>
              </a:lnSpc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Umsetzungsstand NQR in Österreich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(1/3)</a:t>
            </a:r>
          </a:p>
        </p:txBody>
      </p:sp>
    </p:spTree>
    <p:extLst>
      <p:ext uri="{BB962C8B-B14F-4D97-AF65-F5344CB8AC3E}">
        <p14:creationId xmlns:p14="http://schemas.microsoft.com/office/powerpoint/2010/main" val="264311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Zuordnung von Qualifikationen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Umsetzungsstand NQR in Österreich </a:t>
            </a:r>
            <a:r>
              <a:rPr lang="de-AT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(2/3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)</a:t>
            </a:r>
          </a:p>
        </p:txBody>
      </p:sp>
      <p:graphicFrame>
        <p:nvGraphicFramePr>
          <p:cNvPr id="5" name="Group 10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3150069"/>
              </p:ext>
            </p:extLst>
          </p:nvPr>
        </p:nvGraphicFramePr>
        <p:xfrm>
          <a:off x="467544" y="1556792"/>
          <a:ext cx="7345362" cy="4800602"/>
        </p:xfrm>
        <a:graphic>
          <a:graphicData uri="http://schemas.openxmlformats.org/drawingml/2006/table">
            <a:tbl>
              <a:tblPr/>
              <a:tblGrid>
                <a:gridCol w="36734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7188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de-DE" sz="1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rd</a:t>
                      </a: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de-DE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cycle</a:t>
                      </a:r>
                      <a:endParaRPr kumimoji="0" lang="de-AT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PhD</a:t>
                      </a: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Abschluss</a:t>
                      </a:r>
                      <a:endParaRPr kumimoji="0" lang="de-DE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NQR – Level </a:t>
                      </a:r>
                      <a:r>
                        <a:rPr kumimoji="0" lang="de-DE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8:  Klinische Psychologie, Gesundheitspsychologie</a:t>
                      </a:r>
                      <a:endParaRPr kumimoji="0" lang="de-DE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44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de-DE" sz="10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nd</a:t>
                      </a:r>
                      <a:r>
                        <a:rPr kumimoji="0" lang="de-DE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cycle</a:t>
                      </a:r>
                      <a:endParaRPr kumimoji="0" lang="de-AT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Master Abschluss</a:t>
                      </a:r>
                      <a:endParaRPr kumimoji="0" lang="de-DE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1046163" marR="0" lvl="0" indent="-10461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9675" algn="l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NQR Niveau 7</a:t>
                      </a:r>
                      <a:endParaRPr kumimoji="0" lang="de-DE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1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de-DE" sz="1000" b="1" i="0" u="none" strike="noStrike" cap="none" normalizeH="0" baseline="30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</a:t>
                      </a: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cycle</a:t>
                      </a:r>
                      <a:b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Bachelor </a:t>
                      </a:r>
                      <a:r>
                        <a:rPr kumimoji="0" lang="en-GB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Abschluss</a:t>
                      </a:r>
                      <a:endParaRPr kumimoji="0" lang="en-GB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1057275" marR="0" lvl="0" indent="-10572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NQR </a:t>
                      </a:r>
                      <a:r>
                        <a:rPr kumimoji="0" lang="en-GB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Niveau</a:t>
                      </a: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6: </a:t>
                      </a:r>
                      <a:r>
                        <a:rPr kumimoji="0" lang="de-A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Ingenieur/in, Meister/in</a:t>
                      </a:r>
                      <a:endParaRPr kumimoji="0" lang="en-GB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60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NQR </a:t>
                      </a:r>
                      <a:r>
                        <a:rPr kumimoji="0" lang="en-GB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Niveau</a:t>
                      </a: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5: </a:t>
                      </a:r>
                      <a:r>
                        <a:rPr kumimoji="0" lang="de-AT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BHS-Reife- und Diplomprüfung (HAK, </a:t>
                      </a:r>
                      <a:r>
                        <a:rPr kumimoji="0" lang="de-A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HTL, HUM, BAfEP/BASOP)</a:t>
                      </a:r>
                      <a:endParaRPr kumimoji="0" lang="de-AT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1816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NQR </a:t>
                      </a:r>
                      <a:r>
                        <a:rPr kumimoji="0" lang="en-GB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Niveau</a:t>
                      </a: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4:</a:t>
                      </a:r>
                      <a:r>
                        <a:rPr kumimoji="0" lang="de-AT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Lehrabschlüsse, Abschluss 3-jährige/4-jährige Fachschule (BMS</a:t>
                      </a:r>
                      <a:r>
                        <a:rPr kumimoji="0" lang="de-A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), Militärberufsunteroffizier/in</a:t>
                      </a:r>
                      <a:endParaRPr kumimoji="0" lang="de-AT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45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NQR </a:t>
                      </a:r>
                      <a:r>
                        <a:rPr kumimoji="0" lang="en-GB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Niveau</a:t>
                      </a: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1816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NQR </a:t>
                      </a:r>
                      <a:r>
                        <a:rPr kumimoji="0" lang="en-GB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Niveau</a:t>
                      </a: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2</a:t>
                      </a:r>
                      <a:endParaRPr kumimoji="0" lang="de-AT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60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NQR </a:t>
                      </a:r>
                      <a:r>
                        <a:rPr kumimoji="0" lang="en-GB" sz="10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Niveau</a:t>
                      </a:r>
                      <a:r>
                        <a:rPr kumimoji="0" lang="en-GB" sz="1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6660232" y="6464369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Stand: </a:t>
            </a:r>
            <a:r>
              <a:rPr lang="de-DE" sz="1200" dirty="0" smtClean="0"/>
              <a:t>03/2019</a:t>
            </a:r>
            <a:endParaRPr lang="de-AT" sz="1200" dirty="0"/>
          </a:p>
        </p:txBody>
      </p:sp>
    </p:spTree>
    <p:extLst>
      <p:ext uri="{BB962C8B-B14F-4D97-AF65-F5344CB8AC3E}">
        <p14:creationId xmlns:p14="http://schemas.microsoft.com/office/powerpoint/2010/main" val="1301540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Zuordnung von Qualifikationen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548773"/>
            <a:ext cx="88569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 err="1"/>
              <a:t>Referenzierung</a:t>
            </a:r>
            <a:r>
              <a:rPr lang="de-AT" altLang="de-DE" sz="2400" kern="0" dirty="0"/>
              <a:t> der Struktur des österreichischen NQR zum EQR im Juni 2012 – </a:t>
            </a:r>
            <a:r>
              <a:rPr lang="de-AT" altLang="de-DE" sz="2400" b="1" kern="0" dirty="0">
                <a:solidFill>
                  <a:srgbClr val="006067"/>
                </a:solidFill>
              </a:rPr>
              <a:t>angenommen durch die EQF Advisory Group </a:t>
            </a:r>
            <a:r>
              <a:rPr lang="de-AT" altLang="de-DE" sz="2400" kern="0" dirty="0"/>
              <a:t>der Europäischen Kommission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 smtClean="0">
                <a:solidFill>
                  <a:srgbClr val="006067"/>
                </a:solidFill>
              </a:rPr>
              <a:t>NQR-Servicestellen </a:t>
            </a:r>
            <a:r>
              <a:rPr lang="de-AT" altLang="de-DE" sz="2400" kern="0" dirty="0"/>
              <a:t>für die Zuordnung </a:t>
            </a:r>
            <a:r>
              <a:rPr lang="de-AT" altLang="de-DE" sz="2400" kern="0" dirty="0" smtClean="0"/>
              <a:t>nicht-formaler</a:t>
            </a:r>
          </a:p>
          <a:p>
            <a:pPr marL="914400" lvl="1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 smtClean="0"/>
              <a:t>Akkordierung in der NQR-</a:t>
            </a:r>
            <a:r>
              <a:rPr lang="de-AT" altLang="de-DE" sz="2400" kern="0" dirty="0" err="1" smtClean="0"/>
              <a:t>StG</a:t>
            </a:r>
            <a:r>
              <a:rPr lang="de-AT" altLang="de-DE" sz="2400" kern="0" dirty="0" smtClean="0"/>
              <a:t> im Dez. 2018</a:t>
            </a:r>
          </a:p>
          <a:p>
            <a:pPr marL="914400" lvl="1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 smtClean="0"/>
              <a:t>formale Bestellung für Ende Q1 bzw. Anfang Q2/2019 erwartet</a:t>
            </a:r>
          </a:p>
          <a:p>
            <a:pPr marL="914400" lvl="1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 smtClean="0"/>
              <a:t>Aufnahme der operative Arbeit: Q2 bzw. Anfang Q 3/2019</a:t>
            </a:r>
            <a:endParaRPr lang="de-AT" altLang="de-DE" sz="2400" kern="0" dirty="0"/>
          </a:p>
          <a:p>
            <a:pPr>
              <a:lnSpc>
                <a:spcPct val="120000"/>
              </a:lnSpc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889556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Umsetzungsstand NQR in Österreich </a:t>
            </a:r>
            <a:r>
              <a:rPr lang="de-AT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(3/3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8420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1763688" y="1772816"/>
            <a:ext cx="6525978" cy="287334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accent1">
                    <a:lumMod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de-AT" dirty="0"/>
              <a:t>	</a:t>
            </a:r>
          </a:p>
          <a:p>
            <a:pPr algn="r"/>
            <a:r>
              <a:rPr lang="de-AT" dirty="0"/>
              <a:t>	</a:t>
            </a:r>
            <a:r>
              <a:rPr lang="de-AT" sz="4800" b="0" dirty="0"/>
              <a:t>Kontext</a:t>
            </a:r>
            <a:endParaRPr lang="de-AT" sz="6000" b="0" dirty="0"/>
          </a:p>
        </p:txBody>
      </p:sp>
      <p:pic>
        <p:nvPicPr>
          <p:cNvPr id="4" name="Picture 3" descr="P:\Logos\ibw Logo\spezielle Formate\ibw_logo_web.png">
            <a:extLst>
              <a:ext uri="{FF2B5EF4-FFF2-40B4-BE49-F238E27FC236}">
                <a16:creationId xmlns="" xmlns:a16="http://schemas.microsoft.com/office/drawing/2014/main" id="{F9CE264E-24F0-44BE-8540-902D1573CE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164676" cy="67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4095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:\Logos\ibw Logo\spezielle Formate\ibw_logo_web.png">
            <a:extLst>
              <a:ext uri="{FF2B5EF4-FFF2-40B4-BE49-F238E27FC236}">
                <a16:creationId xmlns="" xmlns:a16="http://schemas.microsoft.com/office/drawing/2014/main" id="{D3F28AAE-E6DA-4F6C-AD99-2DB403CFB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164676" cy="67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>
            <a:extLst>
              <a:ext uri="{FF2B5EF4-FFF2-40B4-BE49-F238E27FC236}">
                <a16:creationId xmlns="" xmlns:a16="http://schemas.microsoft.com/office/drawing/2014/main" id="{64F3BA97-261A-4E0B-BBEA-B8C52B686B97}"/>
              </a:ext>
            </a:extLst>
          </p:cNvPr>
          <p:cNvSpPr txBox="1">
            <a:spLocks/>
          </p:cNvSpPr>
          <p:nvPr/>
        </p:nvSpPr>
        <p:spPr>
          <a:xfrm>
            <a:off x="1907704" y="1772816"/>
            <a:ext cx="6381962" cy="287334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accent1">
                    <a:lumMod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de-AT" dirty="0"/>
              <a:t>	</a:t>
            </a:r>
          </a:p>
          <a:p>
            <a:pPr algn="r"/>
            <a:r>
              <a:rPr lang="de-AT" sz="4800" b="0" dirty="0"/>
              <a:t>Erwartungen in Österreich</a:t>
            </a:r>
          </a:p>
        </p:txBody>
      </p:sp>
    </p:spTree>
    <p:extLst>
      <p:ext uri="{BB962C8B-B14F-4D97-AF65-F5344CB8AC3E}">
        <p14:creationId xmlns:p14="http://schemas.microsoft.com/office/powerpoint/2010/main" val="42691613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Erwartungen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559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Hoher Anteil an </a:t>
            </a:r>
            <a:r>
              <a:rPr lang="de-AT" altLang="de-DE" sz="2400" b="1" kern="0" dirty="0">
                <a:solidFill>
                  <a:srgbClr val="006067"/>
                </a:solidFill>
              </a:rPr>
              <a:t>Berufsbildung</a:t>
            </a:r>
            <a:r>
              <a:rPr lang="de-AT" altLang="de-DE" sz="2400" kern="0" dirty="0"/>
              <a:t> auf der Sekundarstufe II 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Vergleichsweiser schmaler und </a:t>
            </a:r>
            <a:r>
              <a:rPr lang="de-AT" altLang="de-DE" sz="2400" b="1" kern="0" dirty="0">
                <a:solidFill>
                  <a:srgbClr val="006067"/>
                </a:solidFill>
              </a:rPr>
              <a:t>akademischer/ wissenschaftsorientierter Hochschulsektor</a:t>
            </a:r>
            <a:br>
              <a:rPr lang="de-AT" altLang="de-DE" sz="2400" b="1" kern="0" dirty="0">
                <a:solidFill>
                  <a:srgbClr val="006067"/>
                </a:solidFill>
              </a:rPr>
            </a:br>
            <a:r>
              <a:rPr lang="de-AT" altLang="de-DE" sz="1000" kern="0" dirty="0"/>
              <a:t> </a:t>
            </a:r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Viele höhere berufliche Qualifikationen (aufbauend auf Sek II) außerhalb von Hochschulen in </a:t>
            </a:r>
            <a:r>
              <a:rPr lang="de-AT" altLang="de-DE" sz="2400" b="1" kern="0" dirty="0">
                <a:solidFill>
                  <a:srgbClr val="006067"/>
                </a:solidFill>
              </a:rPr>
              <a:t>Einrichtungen der Erwachsenenbildung</a:t>
            </a:r>
            <a:r>
              <a:rPr lang="de-AT" altLang="de-DE" sz="2400" kern="0" dirty="0"/>
              <a:t> erworben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000" b="1" kern="0" dirty="0">
                <a:solidFill>
                  <a:srgbClr val="006067"/>
                </a:solidFill>
              </a:rPr>
              <a:t>Geringe Sichtbarkeit, </a:t>
            </a:r>
            <a:r>
              <a:rPr lang="de-AT" altLang="de-DE" sz="2000" kern="0" dirty="0"/>
              <a:t>geringe öffentliche Wahrnehmung</a:t>
            </a:r>
            <a:endParaRPr lang="de-AT" altLang="de-DE" sz="1000" kern="0" dirty="0"/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000" kern="0" dirty="0"/>
              <a:t>Im Vergleich zu Qualifikationen aus dem HS-Sektor: </a:t>
            </a:r>
            <a:r>
              <a:rPr lang="de-AT" altLang="de-DE" sz="2000" b="1" kern="0" dirty="0">
                <a:solidFill>
                  <a:srgbClr val="006067"/>
                </a:solidFill>
              </a:rPr>
              <a:t>geringeres Prestige</a:t>
            </a:r>
            <a:r>
              <a:rPr lang="de-AT" altLang="de-DE" sz="2000" kern="0" dirty="0"/>
              <a:t>, geringere Wertschätzung</a:t>
            </a:r>
            <a:endParaRPr lang="de-AT" altLang="de-DE" sz="1050" kern="0" dirty="0"/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000" b="1" kern="0" dirty="0">
                <a:solidFill>
                  <a:srgbClr val="006067"/>
                </a:solidFill>
              </a:rPr>
              <a:t>Nicht-Erfassung</a:t>
            </a:r>
            <a:r>
              <a:rPr lang="de-AT" altLang="de-DE" sz="2000" kern="0" dirty="0"/>
              <a:t> in nationalen und internationalen </a:t>
            </a:r>
            <a:r>
              <a:rPr lang="de-AT" altLang="de-DE" sz="2000" b="1" kern="0" dirty="0">
                <a:solidFill>
                  <a:srgbClr val="006067"/>
                </a:solidFill>
              </a:rPr>
              <a:t>Bildungsstatistiken</a:t>
            </a:r>
          </a:p>
          <a:p>
            <a:pPr>
              <a:lnSpc>
                <a:spcPct val="120000"/>
              </a:lnSpc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Besonderheiten des österreichischen Systems</a:t>
            </a:r>
          </a:p>
        </p:txBody>
      </p:sp>
    </p:spTree>
    <p:extLst>
      <p:ext uri="{BB962C8B-B14F-4D97-AF65-F5344CB8AC3E}">
        <p14:creationId xmlns:p14="http://schemas.microsoft.com/office/powerpoint/2010/main" val="9787808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Erwartungen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8760"/>
            <a:ext cx="8856984" cy="527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Mehr </a:t>
            </a:r>
            <a:r>
              <a:rPr lang="de-AT" altLang="de-DE" sz="2400" b="1" kern="0" dirty="0">
                <a:solidFill>
                  <a:srgbClr val="006067"/>
                </a:solidFill>
              </a:rPr>
              <a:t>Transparenz und Vergleichbarkeit </a:t>
            </a:r>
            <a:r>
              <a:rPr lang="de-AT" altLang="de-DE" sz="2400" kern="0" dirty="0"/>
              <a:t>von Qualifikationen in Österreich und in Europa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Einfaches Mittel zur </a:t>
            </a:r>
            <a:r>
              <a:rPr lang="de-AT" altLang="de-DE" sz="2400" b="1" kern="0" dirty="0">
                <a:solidFill>
                  <a:srgbClr val="006067"/>
                </a:solidFill>
              </a:rPr>
              <a:t>Beschreibung von Qualifikationen </a:t>
            </a:r>
            <a:r>
              <a:rPr lang="de-AT" altLang="de-DE" sz="2400" kern="0" dirty="0"/>
              <a:t>für Arbeitnehmer/innen und Arbeitgeber/innen</a:t>
            </a:r>
            <a:br>
              <a:rPr lang="de-AT" altLang="de-DE" sz="2400" kern="0" dirty="0"/>
            </a:br>
            <a:r>
              <a:rPr lang="de-AT" altLang="de-DE" sz="2400" kern="0" dirty="0"/>
              <a:t>(v. a. bei internationalen Ausschreibungen)</a:t>
            </a:r>
            <a:br>
              <a:rPr lang="de-AT" altLang="de-DE" sz="2400" kern="0" dirty="0"/>
            </a:br>
            <a:endParaRPr lang="de-AT" altLang="de-DE" sz="105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Umfassende Darstellung </a:t>
            </a:r>
            <a:r>
              <a:rPr lang="de-AT" altLang="de-DE" sz="2400" kern="0" dirty="0"/>
              <a:t>aller Qualifikationen in Ö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Erfassung aller Qualifikationen</a:t>
            </a:r>
            <a:r>
              <a:rPr lang="de-AT" altLang="de-DE" sz="2400" kern="0" dirty="0"/>
              <a:t>, die bislang in nationalen/internationalen Bildungsstatistiken (z. B. ISCED) nicht erfasst werden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Bessere Beschreibung der </a:t>
            </a:r>
            <a:r>
              <a:rPr lang="de-AT" altLang="de-DE" sz="2400" b="1" kern="0" dirty="0">
                <a:solidFill>
                  <a:srgbClr val="006067"/>
                </a:solidFill>
              </a:rPr>
              <a:t>Qualifikationsstärke</a:t>
            </a:r>
            <a:r>
              <a:rPr lang="de-AT" altLang="de-DE" sz="2400" kern="0" dirty="0"/>
              <a:t> von Ö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Erwartungen an den NQR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(1/2)</a:t>
            </a:r>
          </a:p>
        </p:txBody>
      </p:sp>
    </p:spTree>
    <p:extLst>
      <p:ext uri="{BB962C8B-B14F-4D97-AF65-F5344CB8AC3E}">
        <p14:creationId xmlns:p14="http://schemas.microsoft.com/office/powerpoint/2010/main" val="42281882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b="0" dirty="0"/>
              <a:t>Erwartungen in Österreich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267200"/>
            <a:ext cx="8856984" cy="439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Mehr </a:t>
            </a:r>
            <a:r>
              <a:rPr lang="de-AT" altLang="de-DE" sz="2400" b="1" kern="0" dirty="0">
                <a:solidFill>
                  <a:srgbClr val="006067"/>
                </a:solidFill>
              </a:rPr>
              <a:t>Sichtbarkeit</a:t>
            </a:r>
            <a:r>
              <a:rPr lang="de-AT" altLang="de-DE" sz="2400" kern="0" dirty="0"/>
              <a:t> für nicht-formale Qualifikationen, höhere Attraktivität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Lernergebnisorientierung</a:t>
            </a:r>
            <a:r>
              <a:rPr lang="de-AT" altLang="de-DE" sz="2400" kern="0" dirty="0"/>
              <a:t>, Qualitätssicherung und Nachweis der Validität der Standards – Anbieter müssen NQR-Anforderungen erfüllen</a:t>
            </a:r>
            <a:br>
              <a:rPr lang="de-AT" altLang="de-DE" sz="24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400" b="1" kern="0" dirty="0">
                <a:solidFill>
                  <a:srgbClr val="006067"/>
                </a:solidFill>
              </a:rPr>
              <a:t>Gleichwertigkeit</a:t>
            </a:r>
            <a:r>
              <a:rPr lang="de-AT" altLang="de-DE" sz="2400" kern="0" dirty="0"/>
              <a:t> von Qualifikationen, aber nicht Gleichartigkeit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AT" altLang="de-DE" sz="2000" kern="0" dirty="0"/>
          </a:p>
          <a:p>
            <a:pPr>
              <a:lnSpc>
                <a:spcPct val="120000"/>
              </a:lnSpc>
            </a:pPr>
            <a:endParaRPr lang="de-AT" altLang="de-DE" sz="24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003E7D"/>
                </a:solidFill>
              </a:rPr>
              <a:t>Erwartungen an den NQR </a:t>
            </a:r>
            <a:r>
              <a:rPr lang="de-AT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(2/2)</a:t>
            </a:r>
          </a:p>
        </p:txBody>
      </p:sp>
    </p:spTree>
    <p:extLst>
      <p:ext uri="{BB962C8B-B14F-4D97-AF65-F5344CB8AC3E}">
        <p14:creationId xmlns:p14="http://schemas.microsoft.com/office/powerpoint/2010/main" val="338599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b="0" dirty="0"/>
              <a:t>Erwartungen in Österreich</a:t>
            </a:r>
            <a:endParaRPr lang="de-AT" sz="2000" b="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51520" y="764704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>
                <a:solidFill>
                  <a:srgbClr val="1E4D85"/>
                </a:solidFill>
              </a:rPr>
              <a:t>Mögliche NQR-Darstellung: ibw-Modell</a:t>
            </a:r>
          </a:p>
        </p:txBody>
      </p:sp>
      <p:sp>
        <p:nvSpPr>
          <p:cNvPr id="186" name="Rechteck 16483"/>
          <p:cNvSpPr>
            <a:spLocks noChangeArrowheads="1"/>
          </p:cNvSpPr>
          <p:nvPr/>
        </p:nvSpPr>
        <p:spPr bwMode="auto">
          <a:xfrm>
            <a:off x="6576740" y="6309320"/>
            <a:ext cx="253506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1E4D85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E4D85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de-AT" altLang="de-DE" sz="1000" dirty="0">
                <a:solidFill>
                  <a:srgbClr val="000000"/>
                </a:solidFill>
                <a:cs typeface="Arial" charset="0"/>
              </a:rPr>
              <a:t>Quelle: </a:t>
            </a:r>
            <a:r>
              <a:rPr lang="de-AT" altLang="de-DE" sz="1000" dirty="0" err="1">
                <a:solidFill>
                  <a:srgbClr val="000000"/>
                </a:solidFill>
                <a:cs typeface="Arial" charset="0"/>
              </a:rPr>
              <a:t>ibw</a:t>
            </a:r>
            <a:r>
              <a:rPr lang="de-AT" altLang="de-DE" sz="1000" dirty="0">
                <a:solidFill>
                  <a:srgbClr val="000000"/>
                </a:solidFill>
                <a:cs typeface="Arial" charset="0"/>
              </a:rPr>
              <a:t> </a:t>
            </a:r>
            <a:br>
              <a:rPr lang="de-AT" altLang="de-DE" sz="1000" dirty="0">
                <a:solidFill>
                  <a:srgbClr val="000000"/>
                </a:solidFill>
                <a:cs typeface="Arial" charset="0"/>
              </a:rPr>
            </a:br>
            <a:r>
              <a:rPr lang="de-AT" altLang="de-DE" sz="800" dirty="0">
                <a:solidFill>
                  <a:srgbClr val="000000"/>
                </a:solidFill>
                <a:cs typeface="Arial" charset="0"/>
              </a:rPr>
              <a:t>(Referenzqualifikationen auf Basis des ö. EQF </a:t>
            </a:r>
            <a:r>
              <a:rPr lang="de-AT" altLang="de-DE" sz="800" dirty="0" err="1">
                <a:solidFill>
                  <a:srgbClr val="000000"/>
                </a:solidFill>
                <a:cs typeface="Arial" charset="0"/>
              </a:rPr>
              <a:t>Referenzierungsberichts</a:t>
            </a:r>
            <a:r>
              <a:rPr lang="de-AT" altLang="de-DE" sz="800" dirty="0">
                <a:solidFill>
                  <a:srgbClr val="000000"/>
                </a:solidFill>
                <a:cs typeface="Arial" charset="0"/>
              </a:rPr>
              <a:t> BMUKK, BMWF 2011)</a:t>
            </a:r>
          </a:p>
        </p:txBody>
      </p:sp>
      <p:graphicFrame>
        <p:nvGraphicFramePr>
          <p:cNvPr id="6" name="Objekt 5">
            <a:hlinkClick r:id="" action="ppaction://ole?verb=0"/>
            <a:extLst>
              <a:ext uri="{FF2B5EF4-FFF2-40B4-BE49-F238E27FC236}">
                <a16:creationId xmlns="" xmlns:a16="http://schemas.microsoft.com/office/drawing/2014/main" id="{1896A2AC-8C67-4B4C-8AC1-27A35C2E9E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4055066"/>
              </p:ext>
            </p:extLst>
          </p:nvPr>
        </p:nvGraphicFramePr>
        <p:xfrm>
          <a:off x="7844270" y="5636322"/>
          <a:ext cx="9144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Acrobat Document" showAsIcon="1" r:id="rId3" imgW="914400" imgH="781200" progId="AcroExch.Document.7">
                  <p:embed/>
                </p:oleObj>
              </mc:Choice>
              <mc:Fallback>
                <p:oleObj name="Acrobat Document" showAsIcon="1" r:id="rId3" imgW="914400" imgH="78120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44270" y="5636322"/>
                        <a:ext cx="914400" cy="781050"/>
                      </a:xfrm>
                      <a:prstGeom prst="rect">
                        <a:avLst/>
                      </a:prstGeom>
                      <a:solidFill>
                        <a:srgbClr val="7F9FBE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8"/>
          <p:cNvSpPr>
            <a:spLocks noChangeArrowheads="1"/>
          </p:cNvSpPr>
          <p:nvPr/>
        </p:nvSpPr>
        <p:spPr bwMode="auto">
          <a:xfrm>
            <a:off x="250825" y="1281113"/>
            <a:ext cx="100013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rgbClr val="1E4D85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E4D85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de-DE" sz="110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 </a:t>
            </a:r>
            <a:endParaRPr lang="de-DE" alt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" name="Rectangle 29"/>
          <p:cNvSpPr>
            <a:spLocks noChangeArrowheads="1"/>
          </p:cNvSpPr>
          <p:nvPr/>
        </p:nvSpPr>
        <p:spPr bwMode="auto">
          <a:xfrm>
            <a:off x="250825" y="1444625"/>
            <a:ext cx="1000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rgbClr val="1E4D85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E4D85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de-DE" sz="110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 </a:t>
            </a:r>
            <a:endParaRPr lang="de-DE" alt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4" name="Rectangle 30"/>
          <p:cNvSpPr>
            <a:spLocks noChangeArrowheads="1"/>
          </p:cNvSpPr>
          <p:nvPr/>
        </p:nvSpPr>
        <p:spPr bwMode="auto">
          <a:xfrm>
            <a:off x="250825" y="1608138"/>
            <a:ext cx="1000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rgbClr val="1E4D85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E4D85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de-DE" sz="110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 </a:t>
            </a:r>
            <a:endParaRPr lang="de-DE" alt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5" name="Rectangle 31"/>
          <p:cNvSpPr>
            <a:spLocks noChangeArrowheads="1"/>
          </p:cNvSpPr>
          <p:nvPr/>
        </p:nvSpPr>
        <p:spPr bwMode="auto">
          <a:xfrm>
            <a:off x="250825" y="1774825"/>
            <a:ext cx="10001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rgbClr val="1E4D85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E4D85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de-DE" sz="110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 </a:t>
            </a:r>
            <a:endParaRPr lang="de-DE" alt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6" name="Rectangle 112"/>
          <p:cNvSpPr>
            <a:spLocks noChangeArrowheads="1"/>
          </p:cNvSpPr>
          <p:nvPr/>
        </p:nvSpPr>
        <p:spPr bwMode="auto">
          <a:xfrm>
            <a:off x="2065338" y="1739900"/>
            <a:ext cx="11588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rgbClr val="1E4D85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E4D85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de-DE" sz="1100" b="1">
                <a:solidFill>
                  <a:srgbClr val="545454"/>
                </a:solidFill>
                <a:cs typeface="Arial" charset="0"/>
              </a:rPr>
              <a:t> </a:t>
            </a:r>
            <a:endParaRPr lang="de-DE" alt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7" name="Rectangle 113"/>
          <p:cNvSpPr>
            <a:spLocks noChangeArrowheads="1"/>
          </p:cNvSpPr>
          <p:nvPr/>
        </p:nvSpPr>
        <p:spPr bwMode="auto">
          <a:xfrm>
            <a:off x="4767263" y="1739900"/>
            <a:ext cx="11588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rgbClr val="1E4D85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E4D85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de-DE" sz="1100" b="1">
                <a:solidFill>
                  <a:srgbClr val="FFFFFF"/>
                </a:solidFill>
                <a:cs typeface="Arial" charset="0"/>
              </a:rPr>
              <a:t> </a:t>
            </a:r>
            <a:endParaRPr lang="de-DE" alt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8" name="Rectangle 116"/>
          <p:cNvSpPr>
            <a:spLocks noChangeArrowheads="1"/>
          </p:cNvSpPr>
          <p:nvPr/>
        </p:nvSpPr>
        <p:spPr bwMode="auto">
          <a:xfrm>
            <a:off x="8788400" y="1739900"/>
            <a:ext cx="1158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rgbClr val="1E4D85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E4D85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de-DE" sz="1100" b="1">
                <a:solidFill>
                  <a:srgbClr val="545454"/>
                </a:solidFill>
                <a:cs typeface="Arial" charset="0"/>
              </a:rPr>
              <a:t> </a:t>
            </a:r>
            <a:endParaRPr lang="de-DE" alt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9" name="Rectangle 119"/>
          <p:cNvSpPr>
            <a:spLocks noChangeArrowheads="1"/>
          </p:cNvSpPr>
          <p:nvPr/>
        </p:nvSpPr>
        <p:spPr bwMode="auto">
          <a:xfrm>
            <a:off x="1419225" y="1454150"/>
            <a:ext cx="1158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rgbClr val="1E4D85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E4D85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de-DE" sz="1100" b="1">
                <a:solidFill>
                  <a:srgbClr val="545454"/>
                </a:solidFill>
                <a:cs typeface="Arial" charset="0"/>
              </a:rPr>
              <a:t> </a:t>
            </a:r>
            <a:endParaRPr lang="de-DE" alt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" name="Rectangle 123"/>
          <p:cNvSpPr>
            <a:spLocks noChangeArrowheads="1"/>
          </p:cNvSpPr>
          <p:nvPr/>
        </p:nvSpPr>
        <p:spPr bwMode="auto">
          <a:xfrm>
            <a:off x="7496175" y="1485900"/>
            <a:ext cx="1158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rgbClr val="1E4D85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E4D85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de-DE" sz="1100" b="1">
                <a:solidFill>
                  <a:srgbClr val="FFFFFF"/>
                </a:solidFill>
                <a:cs typeface="Arial" charset="0"/>
              </a:rPr>
              <a:t> </a:t>
            </a:r>
            <a:endParaRPr lang="de-DE" alt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1" name="Rectangle 125"/>
          <p:cNvSpPr>
            <a:spLocks noChangeArrowheads="1"/>
          </p:cNvSpPr>
          <p:nvPr/>
        </p:nvSpPr>
        <p:spPr bwMode="auto">
          <a:xfrm>
            <a:off x="8793163" y="1454150"/>
            <a:ext cx="11588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rgbClr val="1E4D85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E4D85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de-DE" sz="1100" b="1">
                <a:solidFill>
                  <a:srgbClr val="545454"/>
                </a:solidFill>
                <a:cs typeface="Arial" charset="0"/>
              </a:rPr>
              <a:t> </a:t>
            </a:r>
            <a:endParaRPr lang="de-DE" alt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2" name="Rectangle 126"/>
          <p:cNvSpPr>
            <a:spLocks noChangeArrowheads="1"/>
          </p:cNvSpPr>
          <p:nvPr/>
        </p:nvSpPr>
        <p:spPr bwMode="auto">
          <a:xfrm>
            <a:off x="687388" y="1706563"/>
            <a:ext cx="100012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rgbClr val="1E4D85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E4D85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de-DE" sz="110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 </a:t>
            </a:r>
            <a:endParaRPr lang="de-DE" alt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3" name="Rectangle 114"/>
          <p:cNvSpPr>
            <a:spLocks noChangeArrowheads="1"/>
          </p:cNvSpPr>
          <p:nvPr/>
        </p:nvSpPr>
        <p:spPr bwMode="auto">
          <a:xfrm>
            <a:off x="7582892" y="1739172"/>
            <a:ext cx="65" cy="276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rgbClr val="1E4D85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E4D85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de-DE" alt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4" name="Rectangle 120"/>
          <p:cNvSpPr>
            <a:spLocks noChangeArrowheads="1"/>
          </p:cNvSpPr>
          <p:nvPr/>
        </p:nvSpPr>
        <p:spPr bwMode="auto">
          <a:xfrm>
            <a:off x="1760301" y="1485996"/>
            <a:ext cx="120643" cy="1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rgbClr val="1E4D85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E4D85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de-DE" sz="100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 </a:t>
            </a:r>
            <a:endParaRPr lang="de-DE" alt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6" name="Rectangle 75"/>
          <p:cNvSpPr>
            <a:spLocks noChangeArrowheads="1"/>
          </p:cNvSpPr>
          <p:nvPr/>
        </p:nvSpPr>
        <p:spPr bwMode="auto">
          <a:xfrm>
            <a:off x="2065338" y="3568434"/>
            <a:ext cx="604411" cy="16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rgbClr val="1E4D85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E4D85"/>
              </a:buClr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1E4D85"/>
              </a:buClr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4D85"/>
              </a:buClr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de-DE" altLang="de-DE" sz="1100" b="1" dirty="0">
                <a:solidFill>
                  <a:srgbClr val="FF0000"/>
                </a:solidFill>
                <a:cs typeface="Arial" charset="0"/>
              </a:rPr>
              <a:t>Bachelor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179512" y="1291731"/>
            <a:ext cx="9509167" cy="5547237"/>
            <a:chOff x="179512" y="1291731"/>
            <a:chExt cx="9509167" cy="5547237"/>
          </a:xfrm>
        </p:grpSpPr>
        <p:grpSp>
          <p:nvGrpSpPr>
            <p:cNvPr id="8" name="Gruppieren 7"/>
            <p:cNvGrpSpPr/>
            <p:nvPr/>
          </p:nvGrpSpPr>
          <p:grpSpPr>
            <a:xfrm>
              <a:off x="179512" y="1291731"/>
              <a:ext cx="9509167" cy="5547237"/>
              <a:chOff x="179512" y="1291731"/>
              <a:chExt cx="9509167" cy="5547237"/>
            </a:xfrm>
          </p:grpSpPr>
          <p:grpSp>
            <p:nvGrpSpPr>
              <p:cNvPr id="7" name="Gruppieren 6"/>
              <p:cNvGrpSpPr/>
              <p:nvPr/>
            </p:nvGrpSpPr>
            <p:grpSpPr>
              <a:xfrm>
                <a:off x="246118" y="1291731"/>
                <a:ext cx="9442561" cy="5547237"/>
                <a:chOff x="246118" y="1291731"/>
                <a:chExt cx="9442561" cy="5547237"/>
              </a:xfrm>
            </p:grpSpPr>
            <p:grpSp>
              <p:nvGrpSpPr>
                <p:cNvPr id="5" name="Gruppieren 4"/>
                <p:cNvGrpSpPr/>
                <p:nvPr/>
              </p:nvGrpSpPr>
              <p:grpSpPr>
                <a:xfrm>
                  <a:off x="246118" y="1291731"/>
                  <a:ext cx="9442561" cy="5547237"/>
                  <a:chOff x="246118" y="1291731"/>
                  <a:chExt cx="9442561" cy="5547237"/>
                </a:xfrm>
              </p:grpSpPr>
              <p:pic>
                <p:nvPicPr>
                  <p:cNvPr id="3" name="Grafik 2"/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46118" y="2132856"/>
                    <a:ext cx="8595360" cy="4706112"/>
                  </a:xfrm>
                  <a:prstGeom prst="rect">
                    <a:avLst/>
                  </a:prstGeom>
                </p:spPr>
              </p:pic>
              <p:grpSp>
                <p:nvGrpSpPr>
                  <p:cNvPr id="35" name="Gruppieren 34"/>
                  <p:cNvGrpSpPr/>
                  <p:nvPr/>
                </p:nvGrpSpPr>
                <p:grpSpPr>
                  <a:xfrm>
                    <a:off x="650706" y="1291731"/>
                    <a:ext cx="8319446" cy="331696"/>
                    <a:chOff x="650706" y="1291731"/>
                    <a:chExt cx="8319446" cy="331696"/>
                  </a:xfrm>
                </p:grpSpPr>
                <p:sp>
                  <p:nvSpPr>
                    <p:cNvPr id="36" name="Textfeld 3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524649" y="1291731"/>
                      <a:ext cx="2073275" cy="26193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1E4D85"/>
                        </a:buClr>
                        <a:buChar char="•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1E4D85"/>
                        </a:buClr>
                        <a:buChar char="–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1E4D85"/>
                        </a:buClr>
                        <a:buChar char="•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1E4D85"/>
                        </a:buClr>
                        <a:buChar char="–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E4D85"/>
                        </a:buClr>
                        <a:buChar char="»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E4D85"/>
                        </a:buClr>
                        <a:buChar char="»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E4D85"/>
                        </a:buClr>
                        <a:buChar char="»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E4D85"/>
                        </a:buClr>
                        <a:buChar char="»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E4D85"/>
                        </a:buClr>
                        <a:buChar char="»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ctr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FontTx/>
                        <a:buNone/>
                      </a:pPr>
                      <a:r>
                        <a:rPr lang="en-GB" altLang="de-DE" sz="1100" b="1" dirty="0" err="1" smtClean="0">
                          <a:solidFill>
                            <a:srgbClr val="545454"/>
                          </a:solidFill>
                          <a:cs typeface="Arial" charset="0"/>
                          <a:hlinkClick r:id="" action="ppaction://noaction"/>
                        </a:rPr>
                        <a:t>Deskriptoren</a:t>
                      </a:r>
                      <a:endParaRPr lang="en-GB" altLang="de-DE" sz="1100" b="1" dirty="0">
                        <a:solidFill>
                          <a:srgbClr val="545454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37" name="Rectangle 1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0706" y="1454150"/>
                      <a:ext cx="948978" cy="1692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1E4D85"/>
                        </a:buClr>
                        <a:buChar char="•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1E4D85"/>
                        </a:buClr>
                        <a:buChar char="–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1E4D85"/>
                        </a:buClr>
                        <a:buChar char="•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1E4D85"/>
                        </a:buClr>
                        <a:buChar char="–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E4D85"/>
                        </a:buClr>
                        <a:buChar char="»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E4D85"/>
                        </a:buClr>
                        <a:buChar char="»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E4D85"/>
                        </a:buClr>
                        <a:buChar char="»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E4D85"/>
                        </a:buClr>
                        <a:buChar char="»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E4D85"/>
                        </a:buClr>
                        <a:buChar char="»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FontTx/>
                        <a:buNone/>
                      </a:pPr>
                      <a:r>
                        <a:rPr lang="de-DE" altLang="de-DE" sz="1100" b="1" dirty="0">
                          <a:solidFill>
                            <a:srgbClr val="545454"/>
                          </a:solidFill>
                          <a:cs typeface="Arial" charset="0"/>
                        </a:rPr>
                        <a:t>„Lernbereich“</a:t>
                      </a:r>
                      <a:endParaRPr lang="de-DE" altLang="de-DE" b="1" dirty="0">
                        <a:solidFill>
                          <a:srgbClr val="000000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38" name="Rectangle 1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841638" y="1454150"/>
                      <a:ext cx="1128514" cy="1692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1E4D85"/>
                        </a:buClr>
                        <a:buChar char="•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1E4D85"/>
                        </a:buClr>
                        <a:buChar char="–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1E4D85"/>
                        </a:buClr>
                        <a:buChar char="•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1E4D85"/>
                        </a:buClr>
                        <a:buChar char="–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E4D85"/>
                        </a:buClr>
                        <a:buChar char="»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E4D85"/>
                        </a:buClr>
                        <a:buChar char="»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E4D85"/>
                        </a:buClr>
                        <a:buChar char="»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E4D85"/>
                        </a:buClr>
                        <a:buChar char="»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E4D85"/>
                        </a:buClr>
                        <a:buChar char="»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FontTx/>
                        <a:buNone/>
                      </a:pPr>
                      <a:r>
                        <a:rPr lang="de-DE" altLang="de-DE" sz="1100" b="1" dirty="0">
                          <a:solidFill>
                            <a:srgbClr val="545454"/>
                          </a:solidFill>
                          <a:cs typeface="Arial" charset="0"/>
                        </a:rPr>
                        <a:t>„Arbeitsbereich“</a:t>
                      </a:r>
                      <a:endParaRPr lang="de-DE" altLang="de-DE" dirty="0">
                        <a:solidFill>
                          <a:srgbClr val="000000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39" name="Freeform 121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1782525" y="1505104"/>
                      <a:ext cx="5738459" cy="97131"/>
                    </a:xfrm>
                    <a:custGeom>
                      <a:avLst/>
                      <a:gdLst>
                        <a:gd name="T0" fmla="*/ 68 w 3615"/>
                        <a:gd name="T1" fmla="*/ 20 h 61"/>
                        <a:gd name="T2" fmla="*/ 3547 w 3615"/>
                        <a:gd name="T3" fmla="*/ 20 h 61"/>
                        <a:gd name="T4" fmla="*/ 3547 w 3615"/>
                        <a:gd name="T5" fmla="*/ 40 h 61"/>
                        <a:gd name="T6" fmla="*/ 68 w 3615"/>
                        <a:gd name="T7" fmla="*/ 40 h 61"/>
                        <a:gd name="T8" fmla="*/ 68 w 3615"/>
                        <a:gd name="T9" fmla="*/ 20 h 61"/>
                        <a:gd name="T10" fmla="*/ 82 w 3615"/>
                        <a:gd name="T11" fmla="*/ 61 h 61"/>
                        <a:gd name="T12" fmla="*/ 0 w 3615"/>
                        <a:gd name="T13" fmla="*/ 30 h 61"/>
                        <a:gd name="T14" fmla="*/ 82 w 3615"/>
                        <a:gd name="T15" fmla="*/ 0 h 61"/>
                        <a:gd name="T16" fmla="*/ 82 w 3615"/>
                        <a:gd name="T17" fmla="*/ 61 h 61"/>
                        <a:gd name="T18" fmla="*/ 3533 w 3615"/>
                        <a:gd name="T19" fmla="*/ 0 h 61"/>
                        <a:gd name="T20" fmla="*/ 3615 w 3615"/>
                        <a:gd name="T21" fmla="*/ 30 h 61"/>
                        <a:gd name="T22" fmla="*/ 3533 w 3615"/>
                        <a:gd name="T23" fmla="*/ 61 h 61"/>
                        <a:gd name="T24" fmla="*/ 3533 w 3615"/>
                        <a:gd name="T25" fmla="*/ 0 h 61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3615" h="61">
                          <a:moveTo>
                            <a:pt x="68" y="20"/>
                          </a:moveTo>
                          <a:lnTo>
                            <a:pt x="3547" y="20"/>
                          </a:lnTo>
                          <a:lnTo>
                            <a:pt x="3547" y="40"/>
                          </a:lnTo>
                          <a:lnTo>
                            <a:pt x="68" y="40"/>
                          </a:lnTo>
                          <a:lnTo>
                            <a:pt x="68" y="20"/>
                          </a:lnTo>
                          <a:close/>
                          <a:moveTo>
                            <a:pt x="82" y="61"/>
                          </a:moveTo>
                          <a:lnTo>
                            <a:pt x="0" y="30"/>
                          </a:lnTo>
                          <a:lnTo>
                            <a:pt x="82" y="0"/>
                          </a:lnTo>
                          <a:lnTo>
                            <a:pt x="82" y="61"/>
                          </a:lnTo>
                          <a:close/>
                          <a:moveTo>
                            <a:pt x="3533" y="0"/>
                          </a:moveTo>
                          <a:lnTo>
                            <a:pt x="3615" y="30"/>
                          </a:lnTo>
                          <a:lnTo>
                            <a:pt x="3533" y="61"/>
                          </a:lnTo>
                          <a:lnTo>
                            <a:pt x="3533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" cap="flat">
                      <a:solidFill>
                        <a:srgbClr val="808080"/>
                      </a:solidFill>
                      <a:prstDash val="solid"/>
                      <a:bevel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GB">
                        <a:solidFill>
                          <a:srgbClr val="000000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40" name="Gruppieren 39"/>
                  <p:cNvGrpSpPr/>
                  <p:nvPr/>
                </p:nvGrpSpPr>
                <p:grpSpPr>
                  <a:xfrm>
                    <a:off x="539552" y="1626602"/>
                    <a:ext cx="9149127" cy="261610"/>
                    <a:chOff x="539552" y="1626602"/>
                    <a:chExt cx="9149127" cy="261610"/>
                  </a:xfrm>
                </p:grpSpPr>
                <p:sp>
                  <p:nvSpPr>
                    <p:cNvPr id="41" name="Textfeld 40"/>
                    <p:cNvSpPr txBox="1"/>
                    <p:nvPr/>
                  </p:nvSpPr>
                  <p:spPr>
                    <a:xfrm>
                      <a:off x="539552" y="1626602"/>
                      <a:ext cx="6257941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de-AT" sz="1100" dirty="0" smtClean="0">
                          <a:solidFill>
                            <a:srgbClr val="545454"/>
                          </a:solidFill>
                          <a:latin typeface="Arial" charset="0"/>
                          <a:cs typeface="Arial" charset="0"/>
                        </a:rPr>
                        <a:t>„Studienfach</a:t>
                      </a:r>
                      <a:r>
                        <a:rPr lang="de-AT" sz="1100" dirty="0">
                          <a:solidFill>
                            <a:srgbClr val="545454"/>
                          </a:solidFill>
                          <a:latin typeface="Arial" charset="0"/>
                          <a:cs typeface="Arial" charset="0"/>
                        </a:rPr>
                        <a:t>, wissenschaftliche </a:t>
                      </a:r>
                      <a:r>
                        <a:rPr lang="de-AT" sz="1100" dirty="0" smtClean="0">
                          <a:solidFill>
                            <a:srgbClr val="545454"/>
                          </a:solidFill>
                          <a:latin typeface="Arial" charset="0"/>
                          <a:cs typeface="Arial" charset="0"/>
                        </a:rPr>
                        <a:t>Disziplin“	</a:t>
                      </a:r>
                      <a:endParaRPr lang="de-AT" sz="1100" dirty="0">
                        <a:solidFill>
                          <a:srgbClr val="545454"/>
                        </a:solidFill>
                        <a:latin typeface="Arial" charset="0"/>
                        <a:cs typeface="Arial" charset="0"/>
                      </a:endParaRPr>
                    </a:p>
                  </p:txBody>
                </p:sp>
                <p:sp>
                  <p:nvSpPr>
                    <p:cNvPr id="42" name="Textfeld 41"/>
                    <p:cNvSpPr txBox="1"/>
                    <p:nvPr/>
                  </p:nvSpPr>
                  <p:spPr>
                    <a:xfrm>
                      <a:off x="7734298" y="1626602"/>
                      <a:ext cx="1954381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de-AT" sz="1100" dirty="0" smtClean="0">
                          <a:solidFill>
                            <a:srgbClr val="545454"/>
                          </a:solidFill>
                          <a:latin typeface="Arial" charset="0"/>
                          <a:cs typeface="Arial" charset="0"/>
                        </a:rPr>
                        <a:t>„Beruf</a:t>
                      </a:r>
                      <a:r>
                        <a:rPr lang="de-AT" sz="1100" dirty="0">
                          <a:solidFill>
                            <a:srgbClr val="545454"/>
                          </a:solidFill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lang="de-AT" sz="1100" dirty="0" smtClean="0">
                          <a:solidFill>
                            <a:srgbClr val="545454"/>
                          </a:solidFill>
                          <a:latin typeface="Arial" charset="0"/>
                          <a:cs typeface="Arial" charset="0"/>
                        </a:rPr>
                        <a:t>Berufsfeld“</a:t>
                      </a:r>
                      <a:endParaRPr lang="de-AT" sz="1100" dirty="0">
                        <a:solidFill>
                          <a:srgbClr val="545454"/>
                        </a:solidFill>
                        <a:latin typeface="Arial" charset="0"/>
                        <a:cs typeface="Arial" charset="0"/>
                      </a:endParaRPr>
                    </a:p>
                  </p:txBody>
                </p:sp>
              </p:grpSp>
            </p:grpSp>
            <p:sp>
              <p:nvSpPr>
                <p:cNvPr id="64" name="Rectangle 104"/>
                <p:cNvSpPr>
                  <a:spLocks noChangeArrowheads="1"/>
                </p:cNvSpPr>
                <p:nvPr/>
              </p:nvSpPr>
              <p:spPr bwMode="auto">
                <a:xfrm>
                  <a:off x="1083679" y="2352528"/>
                  <a:ext cx="516005" cy="169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>
                      <a:solidFill>
                        <a:srgbClr val="FF0000"/>
                      </a:solidFill>
                      <a:cs typeface="Arial" charset="0"/>
                    </a:rPr>
                    <a:t>PHD</a:t>
                  </a:r>
                </a:p>
              </p:txBody>
            </p:sp>
            <p:sp>
              <p:nvSpPr>
                <p:cNvPr id="65" name="Rectangle 89"/>
                <p:cNvSpPr>
                  <a:spLocks noChangeArrowheads="1"/>
                </p:cNvSpPr>
                <p:nvPr/>
              </p:nvSpPr>
              <p:spPr bwMode="auto">
                <a:xfrm>
                  <a:off x="1611629" y="2971718"/>
                  <a:ext cx="453709" cy="169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>
                      <a:solidFill>
                        <a:srgbClr val="FF0000"/>
                      </a:solidFill>
                      <a:cs typeface="Arial" charset="0"/>
                    </a:rPr>
                    <a:t>Master</a:t>
                  </a:r>
                  <a:endParaRPr lang="de-DE" altLang="de-DE" dirty="0">
                    <a:solidFill>
                      <a:srgbClr val="FF0000"/>
                    </a:solidFill>
                    <a:cs typeface="Arial" charset="0"/>
                  </a:endParaRPr>
                </a:p>
              </p:txBody>
            </p:sp>
            <p:sp>
              <p:nvSpPr>
                <p:cNvPr id="67" name="Rectangle 93"/>
                <p:cNvSpPr>
                  <a:spLocks noChangeArrowheads="1"/>
                </p:cNvSpPr>
                <p:nvPr/>
              </p:nvSpPr>
              <p:spPr bwMode="auto">
                <a:xfrm>
                  <a:off x="3821603" y="2276872"/>
                  <a:ext cx="1716817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 smtClean="0">
                      <a:solidFill>
                        <a:srgbClr val="FF0000"/>
                      </a:solidFill>
                      <a:cs typeface="Arial" charset="0"/>
                    </a:rPr>
                    <a:t>Klinische Psychologie</a:t>
                  </a:r>
                  <a:br>
                    <a:rPr lang="de-DE" altLang="de-DE" sz="1100" b="1" dirty="0" smtClean="0">
                      <a:solidFill>
                        <a:srgbClr val="FF0000"/>
                      </a:solidFill>
                      <a:cs typeface="Arial" charset="0"/>
                    </a:rPr>
                  </a:br>
                  <a:r>
                    <a:rPr lang="de-DE" altLang="de-DE" sz="1100" b="1" dirty="0" smtClean="0">
                      <a:solidFill>
                        <a:srgbClr val="FF0000"/>
                      </a:solidFill>
                      <a:cs typeface="Arial" charset="0"/>
                    </a:rPr>
                    <a:t>Gesundheitspsychologie</a:t>
                  </a:r>
                  <a:endParaRPr lang="de-DE" altLang="de-DE" sz="1100" b="1" dirty="0">
                    <a:solidFill>
                      <a:srgbClr val="FF0000"/>
                    </a:solidFill>
                    <a:cs typeface="Arial" charset="0"/>
                  </a:endParaRPr>
                </a:p>
              </p:txBody>
            </p:sp>
            <p:sp>
              <p:nvSpPr>
                <p:cNvPr id="68" name="Rectangle 91"/>
                <p:cNvSpPr>
                  <a:spLocks noChangeArrowheads="1"/>
                </p:cNvSpPr>
                <p:nvPr/>
              </p:nvSpPr>
              <p:spPr bwMode="auto">
                <a:xfrm>
                  <a:off x="4142785" y="2924944"/>
                  <a:ext cx="907418" cy="169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>
                      <a:solidFill>
                        <a:srgbClr val="FFFF00"/>
                      </a:solidFill>
                      <a:cs typeface="Arial" charset="0"/>
                    </a:rPr>
                    <a:t>Ziviltechniker</a:t>
                  </a:r>
                  <a:endParaRPr lang="de-DE" altLang="de-DE" dirty="0">
                    <a:solidFill>
                      <a:srgbClr val="000000"/>
                    </a:solidFill>
                    <a:cs typeface="Arial" charset="0"/>
                  </a:endParaRPr>
                </a:p>
              </p:txBody>
            </p:sp>
            <p:sp>
              <p:nvSpPr>
                <p:cNvPr id="69" name="Rectangle 95"/>
                <p:cNvSpPr>
                  <a:spLocks noChangeArrowheads="1"/>
                </p:cNvSpPr>
                <p:nvPr/>
              </p:nvSpPr>
              <p:spPr bwMode="auto">
                <a:xfrm>
                  <a:off x="6966359" y="2887093"/>
                  <a:ext cx="767939" cy="169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>
                      <a:solidFill>
                        <a:srgbClr val="FFFF00"/>
                      </a:solidFill>
                      <a:cs typeface="Arial" charset="0"/>
                    </a:rPr>
                    <a:t>Baumeister</a:t>
                  </a:r>
                </a:p>
              </p:txBody>
            </p:sp>
            <p:sp>
              <p:nvSpPr>
                <p:cNvPr id="70" name="Rectangle 97"/>
                <p:cNvSpPr>
                  <a:spLocks noChangeArrowheads="1"/>
                </p:cNvSpPr>
                <p:nvPr/>
              </p:nvSpPr>
              <p:spPr bwMode="auto">
                <a:xfrm>
                  <a:off x="6892660" y="3054257"/>
                  <a:ext cx="948978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 smtClean="0">
                      <a:solidFill>
                        <a:srgbClr val="FFFF00"/>
                      </a:solidFill>
                      <a:cs typeface="Arial" charset="0"/>
                    </a:rPr>
                    <a:t>Ingenieurbüro</a:t>
                  </a:r>
                  <a:endParaRPr lang="de-DE" altLang="de-DE" sz="1100" b="1" dirty="0">
                    <a:solidFill>
                      <a:srgbClr val="FFFF00"/>
                    </a:solidFill>
                    <a:cs typeface="Arial" charset="0"/>
                  </a:endParaRPr>
                </a:p>
              </p:txBody>
            </p:sp>
            <p:sp>
              <p:nvSpPr>
                <p:cNvPr id="72" name="Rectangle 75"/>
                <p:cNvSpPr>
                  <a:spLocks noChangeArrowheads="1"/>
                </p:cNvSpPr>
                <p:nvPr/>
              </p:nvSpPr>
              <p:spPr bwMode="auto">
                <a:xfrm>
                  <a:off x="5395361" y="3527425"/>
                  <a:ext cx="634789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 smtClean="0">
                      <a:solidFill>
                        <a:srgbClr val="FF0000"/>
                      </a:solidFill>
                      <a:cs typeface="Arial" charset="0"/>
                    </a:rPr>
                    <a:t>Ingenieur</a:t>
                  </a:r>
                  <a:endParaRPr lang="de-DE" altLang="de-DE" sz="1100" b="1" dirty="0">
                    <a:solidFill>
                      <a:srgbClr val="FF0000"/>
                    </a:solidFill>
                    <a:cs typeface="Arial" charset="0"/>
                  </a:endParaRPr>
                </a:p>
              </p:txBody>
            </p:sp>
            <p:sp>
              <p:nvSpPr>
                <p:cNvPr id="73" name="Rectangle 82"/>
                <p:cNvSpPr>
                  <a:spLocks noChangeArrowheads="1"/>
                </p:cNvSpPr>
                <p:nvPr/>
              </p:nvSpPr>
              <p:spPr bwMode="auto">
                <a:xfrm>
                  <a:off x="6781985" y="3526732"/>
                  <a:ext cx="492186" cy="3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>
                      <a:solidFill>
                        <a:srgbClr val="FF0000"/>
                      </a:solidFill>
                      <a:cs typeface="Arial" charset="0"/>
                    </a:rPr>
                    <a:t>Meister</a:t>
                  </a:r>
                </a:p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endParaRPr lang="de-DE" altLang="de-DE" sz="1100" b="1" dirty="0">
                    <a:solidFill>
                      <a:srgbClr val="FFFF00"/>
                    </a:solidFill>
                    <a:cs typeface="Arial" charset="0"/>
                  </a:endParaRPr>
                </a:p>
              </p:txBody>
            </p:sp>
            <p:sp>
              <p:nvSpPr>
                <p:cNvPr id="74" name="Rectangle 73"/>
                <p:cNvSpPr>
                  <a:spLocks noChangeArrowheads="1"/>
                </p:cNvSpPr>
                <p:nvPr/>
              </p:nvSpPr>
              <p:spPr bwMode="auto">
                <a:xfrm>
                  <a:off x="3713310" y="4123819"/>
                  <a:ext cx="2031005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>
                      <a:solidFill>
                        <a:srgbClr val="FF0000"/>
                      </a:solidFill>
                      <a:cs typeface="Arial" charset="0"/>
                    </a:rPr>
                    <a:t>BHS Reifeprüfung</a:t>
                  </a:r>
                  <a:r>
                    <a:rPr lang="de-DE" altLang="de-DE" sz="1100" b="1" dirty="0" smtClean="0">
                      <a:solidFill>
                        <a:srgbClr val="FF0000"/>
                      </a:solidFill>
                      <a:cs typeface="Arial" charset="0"/>
                    </a:rPr>
                    <a:t> </a:t>
                  </a:r>
                  <a:r>
                    <a:rPr lang="de-DE" altLang="de-DE" sz="1100" b="1" dirty="0">
                      <a:solidFill>
                        <a:srgbClr val="FF0000"/>
                      </a:solidFill>
                      <a:cs typeface="Arial" charset="0"/>
                    </a:rPr>
                    <a:t>und Diplom</a:t>
                  </a:r>
                </a:p>
              </p:txBody>
            </p:sp>
            <p:sp>
              <p:nvSpPr>
                <p:cNvPr id="75" name="Rectangle 63"/>
                <p:cNvSpPr>
                  <a:spLocks noChangeArrowheads="1"/>
                </p:cNvSpPr>
                <p:nvPr/>
              </p:nvSpPr>
              <p:spPr bwMode="auto">
                <a:xfrm>
                  <a:off x="2627784" y="4694443"/>
                  <a:ext cx="1224694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 smtClean="0">
                      <a:solidFill>
                        <a:srgbClr val="FFFFFF"/>
                      </a:solidFill>
                      <a:cs typeface="Arial" charset="0"/>
                    </a:rPr>
                    <a:t>AHS-Reifeprüfung</a:t>
                  </a:r>
                  <a:endParaRPr lang="de-DE" altLang="de-DE" sz="1100" b="1" dirty="0">
                    <a:solidFill>
                      <a:srgbClr val="FFFFFF"/>
                    </a:solidFill>
                    <a:cs typeface="Arial" charset="0"/>
                  </a:endParaRPr>
                </a:p>
              </p:txBody>
            </p:sp>
            <p:sp>
              <p:nvSpPr>
                <p:cNvPr id="76" name="Rectangle 66"/>
                <p:cNvSpPr>
                  <a:spLocks noChangeArrowheads="1"/>
                </p:cNvSpPr>
                <p:nvPr/>
              </p:nvSpPr>
              <p:spPr bwMode="auto">
                <a:xfrm>
                  <a:off x="4067944" y="4694442"/>
                  <a:ext cx="299762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 smtClean="0">
                      <a:solidFill>
                        <a:srgbClr val="FFFFFF"/>
                      </a:solidFill>
                      <a:cs typeface="Arial" charset="0"/>
                    </a:rPr>
                    <a:t>BRP</a:t>
                  </a:r>
                  <a:endParaRPr lang="de-DE" altLang="de-DE" sz="1100" b="1" dirty="0">
                    <a:solidFill>
                      <a:srgbClr val="FFFF00"/>
                    </a:solidFill>
                    <a:cs typeface="Arial" charset="0"/>
                  </a:endParaRPr>
                </a:p>
              </p:txBody>
            </p:sp>
            <p:sp>
              <p:nvSpPr>
                <p:cNvPr id="77" name="Rectangle 69"/>
                <p:cNvSpPr>
                  <a:spLocks noChangeArrowheads="1"/>
                </p:cNvSpPr>
                <p:nvPr/>
              </p:nvSpPr>
              <p:spPr bwMode="auto">
                <a:xfrm>
                  <a:off x="4860032" y="4602614"/>
                  <a:ext cx="718145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 smtClean="0">
                      <a:solidFill>
                        <a:srgbClr val="FF0000"/>
                      </a:solidFill>
                      <a:cs typeface="Arial" charset="0"/>
                    </a:rPr>
                    <a:t>BMS</a:t>
                  </a:r>
                </a:p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 smtClean="0">
                      <a:solidFill>
                        <a:srgbClr val="FF0000"/>
                      </a:solidFill>
                      <a:cs typeface="Arial" charset="0"/>
                    </a:rPr>
                    <a:t>(3-/4jährig)</a:t>
                  </a:r>
                  <a:endParaRPr lang="de-DE" altLang="de-DE" sz="1100" b="1" dirty="0">
                    <a:solidFill>
                      <a:srgbClr val="FF0000"/>
                    </a:solidFill>
                    <a:cs typeface="Arial" charset="0"/>
                  </a:endParaRPr>
                </a:p>
              </p:txBody>
            </p:sp>
            <p:sp>
              <p:nvSpPr>
                <p:cNvPr id="78" name="Rectangle 69"/>
                <p:cNvSpPr>
                  <a:spLocks noChangeArrowheads="1"/>
                </p:cNvSpPr>
                <p:nvPr/>
              </p:nvSpPr>
              <p:spPr bwMode="auto">
                <a:xfrm>
                  <a:off x="5744315" y="4706484"/>
                  <a:ext cx="1035674" cy="169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>
                      <a:solidFill>
                        <a:srgbClr val="FF0000"/>
                      </a:solidFill>
                      <a:cs typeface="Arial" charset="0"/>
                    </a:rPr>
                    <a:t>Lehrabschluss</a:t>
                  </a:r>
                </a:p>
              </p:txBody>
            </p:sp>
            <p:sp>
              <p:nvSpPr>
                <p:cNvPr id="79" name="Rectangle 59"/>
                <p:cNvSpPr>
                  <a:spLocks noChangeArrowheads="1"/>
                </p:cNvSpPr>
                <p:nvPr/>
              </p:nvSpPr>
              <p:spPr bwMode="auto">
                <a:xfrm>
                  <a:off x="3726347" y="5260771"/>
                  <a:ext cx="2197718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 smtClean="0">
                      <a:solidFill>
                        <a:srgbClr val="FFFF00"/>
                      </a:solidFill>
                      <a:cs typeface="Arial" charset="0"/>
                    </a:rPr>
                    <a:t>Schule für wirtschaftliche Berufe</a:t>
                  </a:r>
                </a:p>
                <a:p>
                  <a:pPr algn="ctr"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 smtClean="0">
                      <a:solidFill>
                        <a:srgbClr val="FFFF00"/>
                      </a:solidFill>
                      <a:cs typeface="Arial" charset="0"/>
                    </a:rPr>
                    <a:t>(2jährig)</a:t>
                  </a:r>
                  <a:endParaRPr lang="de-DE" altLang="de-DE" sz="1100" b="1" dirty="0">
                    <a:solidFill>
                      <a:srgbClr val="FFFF00"/>
                    </a:solidFill>
                    <a:cs typeface="Arial" charset="0"/>
                  </a:endParaRPr>
                </a:p>
              </p:txBody>
            </p:sp>
            <p:sp>
              <p:nvSpPr>
                <p:cNvPr id="80" name="Rectangle 54"/>
                <p:cNvSpPr>
                  <a:spLocks noChangeArrowheads="1"/>
                </p:cNvSpPr>
                <p:nvPr/>
              </p:nvSpPr>
              <p:spPr bwMode="auto">
                <a:xfrm>
                  <a:off x="3677118" y="5924019"/>
                  <a:ext cx="314189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 smtClean="0">
                      <a:solidFill>
                        <a:srgbClr val="FFFFFF"/>
                      </a:solidFill>
                      <a:cs typeface="Arial" charset="0"/>
                    </a:rPr>
                    <a:t>NMS</a:t>
                  </a:r>
                  <a:endParaRPr lang="de-DE" altLang="de-DE" sz="1100" b="1" dirty="0">
                    <a:solidFill>
                      <a:srgbClr val="FFFFFF"/>
                    </a:solidFill>
                    <a:cs typeface="Arial" charset="0"/>
                  </a:endParaRPr>
                </a:p>
              </p:txBody>
            </p:sp>
            <p:sp>
              <p:nvSpPr>
                <p:cNvPr id="81" name="Rectangle 56"/>
                <p:cNvSpPr>
                  <a:spLocks noChangeArrowheads="1"/>
                </p:cNvSpPr>
                <p:nvPr/>
              </p:nvSpPr>
              <p:spPr bwMode="auto">
                <a:xfrm>
                  <a:off x="4707458" y="5924019"/>
                  <a:ext cx="1232694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•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–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1E4D85"/>
                    </a:buClr>
                    <a:buChar char="»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ClrTx/>
                    <a:buFontTx/>
                    <a:buNone/>
                  </a:pPr>
                  <a:r>
                    <a:rPr lang="de-DE" altLang="de-DE" sz="1100" b="1" dirty="0" err="1" smtClean="0">
                      <a:solidFill>
                        <a:srgbClr val="FFFF00"/>
                      </a:solidFill>
                      <a:cs typeface="Arial" charset="0"/>
                    </a:rPr>
                    <a:t>Polytechn</a:t>
                  </a:r>
                  <a:r>
                    <a:rPr lang="de-DE" altLang="de-DE" sz="1100" b="1" dirty="0" smtClean="0">
                      <a:solidFill>
                        <a:srgbClr val="FFFF00"/>
                      </a:solidFill>
                      <a:cs typeface="Arial" charset="0"/>
                    </a:rPr>
                    <a:t>. </a:t>
                  </a:r>
                  <a:r>
                    <a:rPr lang="de-DE" altLang="de-DE" sz="1100" b="1" dirty="0">
                      <a:solidFill>
                        <a:srgbClr val="FFFF00"/>
                      </a:solidFill>
                      <a:cs typeface="Arial" charset="0"/>
                    </a:rPr>
                    <a:t>Schule</a:t>
                  </a:r>
                </a:p>
              </p:txBody>
            </p:sp>
          </p:grpSp>
          <p:sp>
            <p:nvSpPr>
              <p:cNvPr id="82" name="Textfeld 3"/>
              <p:cNvSpPr txBox="1">
                <a:spLocks noChangeArrowheads="1"/>
              </p:cNvSpPr>
              <p:nvPr/>
            </p:nvSpPr>
            <p:spPr bwMode="auto">
              <a:xfrm>
                <a:off x="179512" y="6069208"/>
                <a:ext cx="3057748" cy="600152"/>
              </a:xfrm>
              <a:prstGeom prst="rect">
                <a:avLst/>
              </a:prstGeom>
              <a:solidFill>
                <a:srgbClr val="1E4D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1E4D85"/>
                  </a:buClr>
                  <a:buChar char="•"/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1E4D85"/>
                  </a:buClr>
                  <a:buChar char="–"/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1E4D85"/>
                  </a:buClr>
                  <a:buChar char="•"/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1E4D85"/>
                  </a:buClr>
                  <a:buChar char="–"/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1E4D85"/>
                  </a:buClr>
                  <a:buChar char="»"/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E4D85"/>
                  </a:buClr>
                  <a:buChar char="»"/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E4D85"/>
                  </a:buClr>
                  <a:buChar char="»"/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E4D85"/>
                  </a:buClr>
                  <a:buChar char="»"/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E4D85"/>
                  </a:buClr>
                  <a:buChar char="»"/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r>
                  <a:rPr lang="en-GB" altLang="de-DE" sz="1100" b="1" dirty="0">
                    <a:solidFill>
                      <a:srgbClr val="FF0000"/>
                    </a:solidFill>
                    <a:cs typeface="Arial" charset="0"/>
                  </a:rPr>
                  <a:t>Rot: </a:t>
                </a:r>
                <a:r>
                  <a:rPr lang="en-GB" altLang="de-DE" sz="1100" b="1" dirty="0" err="1" smtClean="0">
                    <a:solidFill>
                      <a:srgbClr val="FF0000"/>
                    </a:solidFill>
                    <a:cs typeface="Arial" charset="0"/>
                  </a:rPr>
                  <a:t>bereits</a:t>
                </a:r>
                <a:r>
                  <a:rPr lang="en-GB" altLang="de-DE" sz="1100" b="1" dirty="0" smtClean="0">
                    <a:solidFill>
                      <a:srgbClr val="FF0000"/>
                    </a:solidFill>
                    <a:cs typeface="Arial" charset="0"/>
                  </a:rPr>
                  <a:t> </a:t>
                </a:r>
                <a:r>
                  <a:rPr lang="en-GB" altLang="de-DE" sz="1100" b="1" dirty="0" err="1" smtClean="0">
                    <a:solidFill>
                      <a:srgbClr val="FF0000"/>
                    </a:solidFill>
                    <a:cs typeface="Arial" charset="0"/>
                  </a:rPr>
                  <a:t>erfolgte</a:t>
                </a:r>
                <a:r>
                  <a:rPr lang="en-GB" altLang="de-DE" sz="1100" b="1" dirty="0" smtClean="0">
                    <a:solidFill>
                      <a:srgbClr val="FF0000"/>
                    </a:solidFill>
                    <a:cs typeface="Arial" charset="0"/>
                  </a:rPr>
                  <a:t> </a:t>
                </a:r>
                <a:r>
                  <a:rPr lang="en-GB" altLang="de-DE" sz="1100" b="1" dirty="0" err="1" smtClean="0">
                    <a:solidFill>
                      <a:srgbClr val="FF0000"/>
                    </a:solidFill>
                    <a:cs typeface="Arial" charset="0"/>
                  </a:rPr>
                  <a:t>Zuordnungen</a:t>
                </a:r>
                <a:endParaRPr lang="de-AT" altLang="de-DE" sz="1100" b="1" dirty="0" smtClean="0">
                  <a:solidFill>
                    <a:srgbClr val="FF0000"/>
                  </a:solidFill>
                  <a:cs typeface="Arial" charset="0"/>
                </a:endParaRPr>
              </a:p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r>
                  <a:rPr lang="en-GB" altLang="de-DE" sz="1100" b="1" dirty="0" smtClean="0">
                    <a:solidFill>
                      <a:srgbClr val="FFFF00"/>
                    </a:solidFill>
                    <a:cs typeface="Arial" charset="0"/>
                  </a:rPr>
                  <a:t>Gelb</a:t>
                </a:r>
                <a:r>
                  <a:rPr lang="en-GB" altLang="de-DE" sz="1100" b="1" dirty="0">
                    <a:solidFill>
                      <a:srgbClr val="FFFF00"/>
                    </a:solidFill>
                    <a:cs typeface="Arial" charset="0"/>
                  </a:rPr>
                  <a:t>: </a:t>
                </a:r>
                <a:r>
                  <a:rPr lang="de-AT" altLang="de-DE" sz="1100" b="1" dirty="0" smtClean="0">
                    <a:solidFill>
                      <a:srgbClr val="FFFF00"/>
                    </a:solidFill>
                    <a:cs typeface="Arial" charset="0"/>
                  </a:rPr>
                  <a:t>Referenzqualifikationen</a:t>
                </a:r>
                <a:endParaRPr lang="en-GB" altLang="de-DE" sz="1100" b="1" dirty="0">
                  <a:solidFill>
                    <a:srgbClr val="FFFF00"/>
                  </a:solidFill>
                  <a:cs typeface="Arial" charset="0"/>
                </a:endParaRPr>
              </a:p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r>
                  <a:rPr lang="en-GB" altLang="de-DE" sz="1100" b="1" dirty="0">
                    <a:solidFill>
                      <a:srgbClr val="FFFFFF"/>
                    </a:solidFill>
                    <a:cs typeface="Arial" charset="0"/>
                  </a:rPr>
                  <a:t>Weiß: </a:t>
                </a:r>
                <a:r>
                  <a:rPr lang="de-AT" altLang="de-DE" sz="1100" b="1" dirty="0" err="1" smtClean="0">
                    <a:solidFill>
                      <a:srgbClr val="FFFFFF"/>
                    </a:solidFill>
                    <a:cs typeface="Arial" charset="0"/>
                  </a:rPr>
                  <a:t>ibw</a:t>
                </a:r>
                <a:r>
                  <a:rPr lang="de-AT" altLang="de-DE" sz="1100" b="1" dirty="0" smtClean="0">
                    <a:solidFill>
                      <a:srgbClr val="FFFFFF"/>
                    </a:solidFill>
                    <a:cs typeface="Arial" charset="0"/>
                  </a:rPr>
                  <a:t>-Hypothese</a:t>
                </a:r>
                <a:r>
                  <a:rPr lang="en-GB" altLang="de-DE" sz="1100" b="1" dirty="0" smtClean="0">
                    <a:solidFill>
                      <a:srgbClr val="FFFFFF"/>
                    </a:solidFill>
                    <a:cs typeface="Arial" charset="0"/>
                  </a:rPr>
                  <a:t>; </a:t>
                </a:r>
                <a:r>
                  <a:rPr lang="en-GB" altLang="de-DE" sz="1100" b="1" dirty="0" err="1">
                    <a:solidFill>
                      <a:srgbClr val="FFFFFF"/>
                    </a:solidFill>
                    <a:cs typeface="Arial" charset="0"/>
                  </a:rPr>
                  <a:t>keine</a:t>
                </a:r>
                <a:r>
                  <a:rPr lang="en-GB" altLang="de-DE" sz="1100" b="1" dirty="0">
                    <a:solidFill>
                      <a:srgbClr val="FFFFFF"/>
                    </a:solidFill>
                    <a:cs typeface="Arial" charset="0"/>
                  </a:rPr>
                  <a:t> </a:t>
                </a:r>
                <a:r>
                  <a:rPr lang="en-GB" altLang="de-DE" sz="1100" b="1" dirty="0" err="1" smtClean="0">
                    <a:solidFill>
                      <a:srgbClr val="FFFFFF"/>
                    </a:solidFill>
                    <a:cs typeface="Arial" charset="0"/>
                  </a:rPr>
                  <a:t>Entscheidung</a:t>
                </a:r>
                <a:endParaRPr lang="en-GB" altLang="de-DE" sz="1100" b="1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  <p:sp>
          <p:nvSpPr>
            <p:cNvPr id="50" name="Rectangle 89"/>
            <p:cNvSpPr>
              <a:spLocks noChangeArrowheads="1"/>
            </p:cNvSpPr>
            <p:nvPr/>
          </p:nvSpPr>
          <p:spPr bwMode="auto">
            <a:xfrm>
              <a:off x="1990883" y="3536230"/>
              <a:ext cx="60433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1E4D85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1E4D85"/>
                </a:buClr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1E4D85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1E4D85"/>
                </a:buClr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1E4D85"/>
                </a:buClr>
                <a:buChar char="»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E4D85"/>
                </a:buClr>
                <a:buChar char="»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E4D85"/>
                </a:buClr>
                <a:buChar char="»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E4D85"/>
                </a:buClr>
                <a:buChar char="»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E4D85"/>
                </a:buClr>
                <a:buChar char="»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de-DE" altLang="de-DE" sz="1100" b="1" dirty="0" smtClean="0">
                  <a:solidFill>
                    <a:srgbClr val="FF0000"/>
                  </a:solidFill>
                  <a:cs typeface="Arial" charset="0"/>
                </a:rPr>
                <a:t>Bachelor</a:t>
              </a:r>
              <a:endParaRPr lang="de-DE" altLang="de-DE" dirty="0">
                <a:solidFill>
                  <a:srgbClr val="FF0000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843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:\Logos\ibw Logo\spezielle Formate\ibw_logo_web.png">
            <a:extLst>
              <a:ext uri="{FF2B5EF4-FFF2-40B4-BE49-F238E27FC236}">
                <a16:creationId xmlns="" xmlns:a16="http://schemas.microsoft.com/office/drawing/2014/main" id="{9A775E3E-FFCA-43E9-9060-43F1AB1C8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164676" cy="67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>
            <a:extLst>
              <a:ext uri="{FF2B5EF4-FFF2-40B4-BE49-F238E27FC236}">
                <a16:creationId xmlns="" xmlns:a16="http://schemas.microsoft.com/office/drawing/2014/main" id="{F494A7C3-AAD3-4D43-AF52-E40818581067}"/>
              </a:ext>
            </a:extLst>
          </p:cNvPr>
          <p:cNvSpPr txBox="1">
            <a:spLocks/>
          </p:cNvSpPr>
          <p:nvPr/>
        </p:nvSpPr>
        <p:spPr>
          <a:xfrm>
            <a:off x="539552" y="1772816"/>
            <a:ext cx="7750114" cy="287334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accent1">
                    <a:lumMod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de-AT" dirty="0"/>
              <a:t>	</a:t>
            </a:r>
          </a:p>
          <a:p>
            <a:pPr algn="r"/>
            <a:r>
              <a:rPr lang="de-AT" sz="4800" b="0" dirty="0"/>
              <a:t>NQR-Entwicklungen in Europa und weltweit</a:t>
            </a:r>
          </a:p>
        </p:txBody>
      </p:sp>
    </p:spTree>
    <p:extLst>
      <p:ext uri="{BB962C8B-B14F-4D97-AF65-F5344CB8AC3E}">
        <p14:creationId xmlns:p14="http://schemas.microsoft.com/office/powerpoint/2010/main" val="43332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00"/>
          </a:xfrm>
        </p:spPr>
        <p:txBody>
          <a:bodyPr>
            <a:noAutofit/>
          </a:bodyPr>
          <a:lstStyle/>
          <a:p>
            <a:pPr defTabSz="360363"/>
            <a:r>
              <a:rPr lang="de-AT" sz="2400" dirty="0"/>
              <a:t>	NQR-Entwicklungen in Europa und weltweit</a:t>
            </a:r>
          </a:p>
        </p:txBody>
      </p:sp>
      <p:sp>
        <p:nvSpPr>
          <p:cNvPr id="4" name="Rechteck 3"/>
          <p:cNvSpPr/>
          <p:nvPr/>
        </p:nvSpPr>
        <p:spPr>
          <a:xfrm>
            <a:off x="0" y="908720"/>
            <a:ext cx="9144000" cy="4681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30000"/>
              </a:lnSpc>
              <a:spcBef>
                <a:spcPct val="0"/>
              </a:spcBef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b="1" kern="0" dirty="0">
                <a:solidFill>
                  <a:srgbClr val="006067"/>
                </a:solidFill>
                <a:latin typeface="+mj-lt"/>
              </a:rPr>
              <a:t>Qualifikationsrahmen </a:t>
            </a:r>
            <a:br>
              <a:rPr lang="de-AT" sz="2800" b="1" kern="0" dirty="0">
                <a:solidFill>
                  <a:srgbClr val="006067"/>
                </a:solidFill>
                <a:latin typeface="+mj-lt"/>
              </a:rPr>
            </a:br>
            <a:r>
              <a:rPr lang="de-AT" sz="2800" kern="0" dirty="0">
                <a:solidFill>
                  <a:srgbClr val="000000"/>
                </a:solidFill>
                <a:latin typeface="+mj-lt"/>
              </a:rPr>
              <a:t>Umsetzung weltweit in mehr als 120 Staaten</a:t>
            </a:r>
            <a:r>
              <a:rPr lang="de-AT" sz="1100" kern="0" dirty="0">
                <a:solidFill>
                  <a:srgbClr val="000000"/>
                </a:solidFill>
                <a:latin typeface="+mj-lt"/>
              </a:rPr>
              <a:t/>
            </a:r>
            <a:br>
              <a:rPr lang="de-AT" sz="1100" kern="0" dirty="0">
                <a:solidFill>
                  <a:srgbClr val="000000"/>
                </a:solidFill>
                <a:latin typeface="+mj-lt"/>
              </a:rPr>
            </a:br>
            <a:endParaRPr lang="de-AT" altLang="de-DE" sz="1100" kern="0" dirty="0">
              <a:solidFill>
                <a:srgbClr val="000000"/>
              </a:solidFill>
              <a:latin typeface="+mj-lt"/>
            </a:endParaRPr>
          </a:p>
          <a:p>
            <a:pPr marL="342900" lvl="0" indent="-342900" fontAlgn="base">
              <a:lnSpc>
                <a:spcPct val="130000"/>
              </a:lnSpc>
              <a:spcBef>
                <a:spcPct val="0"/>
              </a:spcBef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b="1" kern="0" dirty="0">
                <a:solidFill>
                  <a:srgbClr val="006067"/>
                </a:solidFill>
                <a:latin typeface="+mj-lt"/>
              </a:rPr>
              <a:t>39 Staaten </a:t>
            </a:r>
            <a:r>
              <a:rPr lang="de-AT" sz="2800" kern="0" dirty="0">
                <a:solidFill>
                  <a:srgbClr val="000000"/>
                </a:solidFill>
                <a:latin typeface="+mj-lt"/>
              </a:rPr>
              <a:t>entwickeln nationale Qualifikationsrahmen</a:t>
            </a:r>
            <a:br>
              <a:rPr lang="de-AT" sz="2800" kern="0" dirty="0">
                <a:solidFill>
                  <a:srgbClr val="000000"/>
                </a:solidFill>
                <a:latin typeface="+mj-lt"/>
              </a:rPr>
            </a:br>
            <a:r>
              <a:rPr lang="de-AT" sz="2800" kern="0" dirty="0">
                <a:solidFill>
                  <a:srgbClr val="000000"/>
                </a:solidFill>
                <a:latin typeface="+mj-lt"/>
              </a:rPr>
              <a:t>auf  Basis der EQF-Empfehlung; </a:t>
            </a:r>
            <a:br>
              <a:rPr lang="de-AT" sz="2800" kern="0" dirty="0">
                <a:solidFill>
                  <a:srgbClr val="000000"/>
                </a:solidFill>
                <a:latin typeface="+mj-lt"/>
              </a:rPr>
            </a:br>
            <a:r>
              <a:rPr lang="de-AT" sz="2800" b="1" kern="0" dirty="0">
                <a:solidFill>
                  <a:srgbClr val="006067"/>
                </a:solidFill>
                <a:latin typeface="+mj-lt"/>
              </a:rPr>
              <a:t>32 Staaten </a:t>
            </a:r>
            <a:r>
              <a:rPr lang="de-AT" sz="2800" kern="0" dirty="0">
                <a:solidFill>
                  <a:srgbClr val="000000"/>
                </a:solidFill>
                <a:latin typeface="+mj-lt"/>
              </a:rPr>
              <a:t>haben ihre NQR formal umgesetzt, </a:t>
            </a:r>
            <a:br>
              <a:rPr lang="de-AT" sz="2800" kern="0" dirty="0">
                <a:solidFill>
                  <a:srgbClr val="000000"/>
                </a:solidFill>
                <a:latin typeface="+mj-lt"/>
              </a:rPr>
            </a:br>
            <a:r>
              <a:rPr lang="de-AT" sz="2800" b="1" kern="0" dirty="0">
                <a:solidFill>
                  <a:srgbClr val="006067"/>
                </a:solidFill>
                <a:latin typeface="+mj-lt"/>
              </a:rPr>
              <a:t>28 Staaten </a:t>
            </a:r>
            <a:r>
              <a:rPr lang="de-AT" sz="2800" kern="0" dirty="0">
                <a:solidFill>
                  <a:srgbClr val="000000"/>
                </a:solidFill>
                <a:latin typeface="+mj-lt"/>
              </a:rPr>
              <a:t>zum EQF referenziert</a:t>
            </a:r>
          </a:p>
          <a:p>
            <a:pPr lvl="0" algn="r" fontAlgn="base">
              <a:spcBef>
                <a:spcPct val="0"/>
              </a:spcBef>
              <a:spcAft>
                <a:spcPts val="1200"/>
              </a:spcAft>
              <a:buClr>
                <a:srgbClr val="1E4D85"/>
              </a:buClr>
            </a:pPr>
            <a:r>
              <a:rPr lang="de-AT" sz="2000" i="1" kern="0" dirty="0">
                <a:solidFill>
                  <a:srgbClr val="000000"/>
                </a:solidFill>
                <a:latin typeface="+mj-lt"/>
              </a:rPr>
              <a:t>(Stand Aug. 2018)</a:t>
            </a:r>
          </a:p>
        </p:txBody>
      </p:sp>
    </p:spTree>
    <p:extLst>
      <p:ext uri="{BB962C8B-B14F-4D97-AF65-F5344CB8AC3E}">
        <p14:creationId xmlns:p14="http://schemas.microsoft.com/office/powerpoint/2010/main" val="174860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907200"/>
            <a:ext cx="9144000" cy="553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ts val="1200"/>
              </a:spcAft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kern="0" dirty="0">
                <a:solidFill>
                  <a:srgbClr val="000000"/>
                </a:solidFill>
                <a:latin typeface="+mj-lt"/>
              </a:rPr>
              <a:t>Arten von Qualifikationsrahmen</a:t>
            </a:r>
          </a:p>
          <a:p>
            <a:pPr marL="800100" lvl="1" indent="-342900" fontAlgn="base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sz="2400" b="1" kern="0" dirty="0">
                <a:solidFill>
                  <a:srgbClr val="006067"/>
                </a:solidFill>
              </a:rPr>
              <a:t>Transparenz-Rahmen </a:t>
            </a:r>
            <a:r>
              <a:rPr lang="de-AT" sz="2400" kern="0" dirty="0"/>
              <a:t/>
            </a:r>
            <a:br>
              <a:rPr lang="de-AT" sz="2400" kern="0" dirty="0"/>
            </a:br>
            <a:r>
              <a:rPr lang="de-AT" sz="2400" kern="0" dirty="0"/>
              <a:t>in den meisten EU-Staaten: </a:t>
            </a:r>
            <a:br>
              <a:rPr lang="de-AT" sz="2400" kern="0" dirty="0"/>
            </a:br>
            <a:r>
              <a:rPr lang="de-AT" sz="2400" kern="0" dirty="0"/>
              <a:t>Erhöhung der Vergleichbarkeit und Sichtbarkeit von Qualifikationen aus unterschiedlichen Bildungssegmenten </a:t>
            </a:r>
            <a:r>
              <a:rPr lang="de-AT" sz="2400" kern="0" dirty="0">
                <a:sym typeface="Wingdings" panose="05000000000000000000" pitchFamily="2" charset="2"/>
              </a:rPr>
              <a:t></a:t>
            </a:r>
            <a:r>
              <a:rPr lang="de-AT" sz="2400" kern="0" dirty="0"/>
              <a:t> orientierende Wirkung</a:t>
            </a:r>
          </a:p>
          <a:p>
            <a:pPr marL="800100" lvl="1" indent="-342900" fontAlgn="base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sz="2400" b="1" kern="0" dirty="0">
                <a:solidFill>
                  <a:srgbClr val="006067"/>
                </a:solidFill>
              </a:rPr>
              <a:t>Regulierende bzw. Reform-Rahmen </a:t>
            </a:r>
            <a:r>
              <a:rPr lang="de-AT" sz="2400" kern="0" dirty="0"/>
              <a:t/>
            </a:r>
            <a:br>
              <a:rPr lang="de-AT" sz="2400" kern="0" dirty="0"/>
            </a:br>
            <a:r>
              <a:rPr lang="de-AT" sz="2400" kern="0" dirty="0"/>
              <a:t>in England, Wales, Nord-Irland, Frankreich: NQR regelt Anerkennung, Berechtigungen etc. </a:t>
            </a:r>
            <a:br>
              <a:rPr lang="de-AT" sz="2400" kern="0" dirty="0"/>
            </a:br>
            <a:r>
              <a:rPr lang="de-AT" sz="2400" kern="0" dirty="0"/>
              <a:t>in Kroatien, Polen und Island: NQR als Instrument für eine umfassende und systematische Neuordnung des Bildungssystem </a:t>
            </a:r>
          </a:p>
        </p:txBody>
      </p:sp>
      <p:sp>
        <p:nvSpPr>
          <p:cNvPr id="6" name="Titel 1">
            <a:extLst>
              <a:ext uri="{FF2B5EF4-FFF2-40B4-BE49-F238E27FC236}">
                <a16:creationId xmlns="" xmlns:a16="http://schemas.microsoft.com/office/drawing/2014/main" id="{946334DB-9760-453C-854B-8E0BA8FE4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00"/>
          </a:xfrm>
        </p:spPr>
        <p:txBody>
          <a:bodyPr>
            <a:noAutofit/>
          </a:bodyPr>
          <a:lstStyle/>
          <a:p>
            <a:pPr defTabSz="360363"/>
            <a:r>
              <a:rPr lang="de-AT" sz="2400" dirty="0"/>
              <a:t>	NQR-Entwicklungen in Europa und weltweit</a:t>
            </a:r>
          </a:p>
        </p:txBody>
      </p:sp>
    </p:spTree>
    <p:extLst>
      <p:ext uri="{BB962C8B-B14F-4D97-AF65-F5344CB8AC3E}">
        <p14:creationId xmlns:p14="http://schemas.microsoft.com/office/powerpoint/2010/main" val="12205967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907200"/>
            <a:ext cx="9144000" cy="1988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ts val="1200"/>
              </a:spcAft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sz="2800" kern="0" dirty="0">
                <a:solidFill>
                  <a:srgbClr val="000000"/>
                </a:solidFill>
                <a:latin typeface="+mj-lt"/>
              </a:rPr>
              <a:t>Weitere Unterschiede</a:t>
            </a:r>
          </a:p>
          <a:p>
            <a:pPr marL="800100" lvl="1" indent="-342900" fontAlgn="base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sz="2400" b="1" kern="0" dirty="0">
                <a:solidFill>
                  <a:srgbClr val="006067"/>
                </a:solidFill>
              </a:rPr>
              <a:t>Inklusion</a:t>
            </a:r>
            <a:r>
              <a:rPr lang="de-AT" sz="2400" kern="0" dirty="0"/>
              <a:t> nicht-formaler Qualifikationen oder nur formales Bildungssystem</a:t>
            </a:r>
          </a:p>
          <a:p>
            <a:pPr marL="800100" lvl="1" indent="-342900" fontAlgn="base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sz="2400" kern="0" dirty="0"/>
              <a:t>Umfassende Rahmen oder </a:t>
            </a:r>
            <a:r>
              <a:rPr lang="de-AT" sz="2400" b="1" kern="0" dirty="0">
                <a:solidFill>
                  <a:srgbClr val="006067"/>
                </a:solidFill>
              </a:rPr>
              <a:t>Berufsbildungsrahmen</a:t>
            </a:r>
          </a:p>
        </p:txBody>
      </p:sp>
      <p:sp>
        <p:nvSpPr>
          <p:cNvPr id="6" name="Titel 1">
            <a:extLst>
              <a:ext uri="{FF2B5EF4-FFF2-40B4-BE49-F238E27FC236}">
                <a16:creationId xmlns="" xmlns:a16="http://schemas.microsoft.com/office/drawing/2014/main" id="{15E073BE-6D6E-4808-801C-5EA8FAD7B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00"/>
          </a:xfrm>
        </p:spPr>
        <p:txBody>
          <a:bodyPr>
            <a:noAutofit/>
          </a:bodyPr>
          <a:lstStyle/>
          <a:p>
            <a:pPr defTabSz="360363"/>
            <a:r>
              <a:rPr lang="de-AT" sz="2400" dirty="0"/>
              <a:t>	NQR-Entwicklungen in Europa und weltweit</a:t>
            </a:r>
          </a:p>
        </p:txBody>
      </p:sp>
    </p:spTree>
    <p:extLst>
      <p:ext uri="{BB962C8B-B14F-4D97-AF65-F5344CB8AC3E}">
        <p14:creationId xmlns:p14="http://schemas.microsoft.com/office/powerpoint/2010/main" val="2590375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Kontext</a:t>
            </a:r>
            <a:endParaRPr lang="de-AT" sz="16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51520" y="965041"/>
            <a:ext cx="88569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DE" altLang="de-DE" sz="2800" b="1" kern="0" dirty="0">
                <a:solidFill>
                  <a:srgbClr val="006067"/>
                </a:solidFill>
              </a:rPr>
              <a:t>EU-Binnenmarkt</a:t>
            </a:r>
            <a:br>
              <a:rPr lang="de-DE" altLang="de-DE" sz="2800" b="1" kern="0" dirty="0">
                <a:solidFill>
                  <a:srgbClr val="006067"/>
                </a:solidFill>
              </a:rPr>
            </a:br>
            <a:r>
              <a:rPr lang="de-DE" altLang="de-DE" sz="2800" kern="0" dirty="0"/>
              <a:t>freier Warenverkehr, Personenfreizügigkeit, Dienstleistungsfreiheit, freier Kapital- und Zahlungsverkehr</a:t>
            </a:r>
            <a:br>
              <a:rPr lang="de-DE" altLang="de-DE" sz="2800" kern="0" dirty="0"/>
            </a:br>
            <a:endParaRPr lang="de-DE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DE" altLang="de-DE" sz="2800" kern="0" dirty="0"/>
              <a:t>EU-Bürger/innen können </a:t>
            </a:r>
            <a:r>
              <a:rPr lang="de-DE" altLang="de-DE" sz="2800" b="1" kern="0" dirty="0">
                <a:solidFill>
                  <a:srgbClr val="006067"/>
                </a:solidFill>
              </a:rPr>
              <a:t>in jedem EU-Land lernen und/oder arbeiten</a:t>
            </a:r>
            <a:r>
              <a:rPr lang="de-DE" altLang="de-DE" sz="2800" b="1" kern="0" dirty="0"/>
              <a:t/>
            </a:r>
            <a:br>
              <a:rPr lang="de-DE" altLang="de-DE" sz="2800" b="1" kern="0" dirty="0"/>
            </a:br>
            <a:endParaRPr lang="de-DE" altLang="de-DE" sz="1000" kern="0" dirty="0"/>
          </a:p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DE" altLang="de-DE" sz="2800" kern="0" dirty="0"/>
              <a:t>Aber</a:t>
            </a:r>
            <a:r>
              <a:rPr lang="de-DE" altLang="de-DE" sz="2800" b="1" kern="0" dirty="0">
                <a:solidFill>
                  <a:srgbClr val="006067"/>
                </a:solidFill>
              </a:rPr>
              <a:t> </a:t>
            </a:r>
            <a:r>
              <a:rPr lang="de-DE" altLang="de-DE" sz="2800" kern="0" dirty="0"/>
              <a:t>große </a:t>
            </a:r>
            <a:r>
              <a:rPr lang="de-DE" altLang="de-DE" sz="2800" b="1" kern="0" dirty="0">
                <a:solidFill>
                  <a:srgbClr val="006067"/>
                </a:solidFill>
              </a:rPr>
              <a:t>Heterogenität</a:t>
            </a:r>
            <a:r>
              <a:rPr lang="de-DE" altLang="de-DE" sz="2800" kern="0" dirty="0"/>
              <a:t> der Qualifizierungs-systeme </a:t>
            </a:r>
            <a:r>
              <a:rPr lang="de-DE" altLang="de-DE" sz="2800" kern="0" dirty="0">
                <a:sym typeface="Wingdings" panose="05000000000000000000" pitchFamily="2" charset="2"/>
              </a:rPr>
              <a:t></a:t>
            </a:r>
            <a:r>
              <a:rPr lang="de-DE" altLang="de-DE" sz="2800" kern="0" dirty="0"/>
              <a:t> Unterschiede in der Dauer, in den Lernorten, Zugangsvoraussetzungen, Berechtigungen etc. </a:t>
            </a:r>
          </a:p>
        </p:txBody>
      </p:sp>
    </p:spTree>
    <p:extLst>
      <p:ext uri="{BB962C8B-B14F-4D97-AF65-F5344CB8AC3E}">
        <p14:creationId xmlns:p14="http://schemas.microsoft.com/office/powerpoint/2010/main" val="1769454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rmAutofit/>
          </a:bodyPr>
          <a:lstStyle/>
          <a:p>
            <a:r>
              <a:rPr lang="de-AT" sz="2400" dirty="0"/>
              <a:t>Kontext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964800"/>
            <a:ext cx="8856984" cy="589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Folge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kern="0" dirty="0"/>
              <a:t>Intransparenz, mangelndes Verständnis von Abschlüssen, schlechte Vergleichbarkeit, gewisses Misstrauen gegenüber anderen Systemen, geringe Mobilität</a:t>
            </a:r>
            <a:br>
              <a:rPr lang="de-AT" altLang="de-DE" sz="2800" kern="0" dirty="0"/>
            </a:br>
            <a:endParaRPr lang="de-AT" altLang="de-DE" sz="100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Initiative der EU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kern="0" dirty="0"/>
              <a:t>Schaffung von Instrumenten, um Transparenz und Vergleichbarkeit zu erhöhen</a:t>
            </a:r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000" b="1" kern="0" dirty="0">
                <a:solidFill>
                  <a:srgbClr val="006067"/>
                </a:solidFill>
              </a:rPr>
              <a:t>„Bologna-Prozess“ </a:t>
            </a:r>
            <a:r>
              <a:rPr lang="de-AT" altLang="de-DE" sz="2000" kern="0" dirty="0">
                <a:solidFill>
                  <a:srgbClr val="000000"/>
                </a:solidFill>
              </a:rPr>
              <a:t>im HS-Bereich: gemeinsame Abschlussstruktur, QF-EHEA,  ECTS, ESG</a:t>
            </a:r>
          </a:p>
          <a:p>
            <a:pPr marL="914400" lvl="1" indent="-45720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e-AT" altLang="de-DE" sz="2000" b="1" kern="0" dirty="0">
                <a:solidFill>
                  <a:srgbClr val="006067"/>
                </a:solidFill>
              </a:rPr>
              <a:t>„Kopenhagen Prozess“ </a:t>
            </a:r>
            <a:r>
              <a:rPr lang="de-AT" altLang="de-DE" sz="2000" kern="0" dirty="0">
                <a:solidFill>
                  <a:srgbClr val="000000"/>
                </a:solidFill>
              </a:rPr>
              <a:t>im BB-Bereich: ECVET, Europass, </a:t>
            </a:r>
            <a:br>
              <a:rPr lang="de-AT" altLang="de-DE" sz="2000" kern="0" dirty="0">
                <a:solidFill>
                  <a:srgbClr val="000000"/>
                </a:solidFill>
              </a:rPr>
            </a:br>
            <a:r>
              <a:rPr lang="de-AT" altLang="de-DE" sz="2000" kern="0" dirty="0">
                <a:solidFill>
                  <a:srgbClr val="000000"/>
                </a:solidFill>
              </a:rPr>
              <a:t>EQARF und EQR</a:t>
            </a:r>
          </a:p>
        </p:txBody>
      </p:sp>
    </p:spTree>
    <p:extLst>
      <p:ext uri="{BB962C8B-B14F-4D97-AF65-F5344CB8AC3E}">
        <p14:creationId xmlns:p14="http://schemas.microsoft.com/office/powerpoint/2010/main" val="597128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:\Logos\ibw Logo\spezielle Formate\ibw_logo_web.png">
            <a:extLst>
              <a:ext uri="{FF2B5EF4-FFF2-40B4-BE49-F238E27FC236}">
                <a16:creationId xmlns="" xmlns:a16="http://schemas.microsoft.com/office/drawing/2014/main" id="{7F5E413A-15A9-4A50-A9C4-1C4533F0F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164676" cy="67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>
            <a:extLst>
              <a:ext uri="{FF2B5EF4-FFF2-40B4-BE49-F238E27FC236}">
                <a16:creationId xmlns="" xmlns:a16="http://schemas.microsoft.com/office/drawing/2014/main" id="{8AA3EE06-9484-4EA9-9A3C-C0F196CE2B8E}"/>
              </a:ext>
            </a:extLst>
          </p:cNvPr>
          <p:cNvSpPr txBox="1">
            <a:spLocks/>
          </p:cNvSpPr>
          <p:nvPr/>
        </p:nvSpPr>
        <p:spPr>
          <a:xfrm>
            <a:off x="827584" y="1772816"/>
            <a:ext cx="7462082" cy="287334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accent1">
                    <a:lumMod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de-AT" dirty="0"/>
              <a:t>	</a:t>
            </a:r>
          </a:p>
          <a:p>
            <a:pPr algn="r"/>
            <a:r>
              <a:rPr lang="de-AT" dirty="0"/>
              <a:t>	</a:t>
            </a:r>
            <a:r>
              <a:rPr lang="de-AT" sz="4800" b="0" dirty="0"/>
              <a:t>Europäischer Qualifikationsrahmen (EQR)</a:t>
            </a:r>
            <a:endParaRPr lang="de-AT" sz="6000" b="0" dirty="0"/>
          </a:p>
        </p:txBody>
      </p:sp>
    </p:spTree>
    <p:extLst>
      <p:ext uri="{BB962C8B-B14F-4D97-AF65-F5344CB8AC3E}">
        <p14:creationId xmlns:p14="http://schemas.microsoft.com/office/powerpoint/2010/main" val="336261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Europäischer</a:t>
            </a:r>
            <a:r>
              <a:rPr lang="de-AT" sz="2800" dirty="0"/>
              <a:t> </a:t>
            </a:r>
            <a:r>
              <a:rPr lang="de-AT" sz="2400" dirty="0"/>
              <a:t>Qualifikationsrahmen</a:t>
            </a:r>
            <a:r>
              <a:rPr lang="de-AT" sz="2800" dirty="0"/>
              <a:t> </a:t>
            </a:r>
            <a:r>
              <a:rPr lang="de-AT" sz="2400" dirty="0"/>
              <a:t>EQR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772816"/>
            <a:ext cx="8856984" cy="3388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Raster </a:t>
            </a:r>
            <a:r>
              <a:rPr lang="de-AT" altLang="de-DE" sz="2800" kern="0" dirty="0"/>
              <a:t>mit acht Qualifikationsniveaus</a:t>
            </a:r>
            <a:br>
              <a:rPr lang="de-AT" altLang="de-DE" sz="2800" kern="0" dirty="0"/>
            </a:br>
            <a:r>
              <a:rPr lang="de-AT" altLang="de-DE" sz="2800" kern="0" dirty="0"/>
              <a:t>(vom grundlegenden Niveau 1 bis zum </a:t>
            </a:r>
            <a:r>
              <a:rPr lang="de-AT" altLang="de-DE" sz="2800" kern="0" dirty="0" err="1"/>
              <a:t>Spezialistenniveau</a:t>
            </a:r>
            <a:r>
              <a:rPr lang="de-AT" altLang="de-DE" sz="2800" kern="0" dirty="0"/>
              <a:t> 8)</a:t>
            </a:r>
            <a:br>
              <a:rPr lang="de-AT" altLang="de-DE" sz="2800" kern="0" dirty="0"/>
            </a:br>
            <a:endParaRPr lang="de-AT" altLang="de-DE" sz="1050" kern="0" dirty="0"/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800" b="1" kern="0" dirty="0">
                <a:solidFill>
                  <a:srgbClr val="006067"/>
                </a:solidFill>
              </a:rPr>
              <a:t>Beschreibung von Qualifikationen</a:t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r>
              <a:rPr lang="de-AT" altLang="de-DE" sz="2800" kern="0" dirty="0"/>
              <a:t>(= zertifizierten Abschlüsse) durch Zuordnung zu einem der acht Niveaus</a:t>
            </a:r>
          </a:p>
        </p:txBody>
      </p:sp>
    </p:spTree>
    <p:extLst>
      <p:ext uri="{BB962C8B-B14F-4D97-AF65-F5344CB8AC3E}">
        <p14:creationId xmlns:p14="http://schemas.microsoft.com/office/powerpoint/2010/main" val="2082417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Autofit/>
          </a:bodyPr>
          <a:lstStyle/>
          <a:p>
            <a:r>
              <a:rPr lang="de-AT" sz="2400" dirty="0"/>
              <a:t>Europäischer</a:t>
            </a:r>
            <a:r>
              <a:rPr lang="de-AT" sz="2800" dirty="0"/>
              <a:t> </a:t>
            </a:r>
            <a:r>
              <a:rPr lang="de-AT" sz="2400" dirty="0"/>
              <a:t>Qualifikationsrahmen</a:t>
            </a:r>
            <a:r>
              <a:rPr lang="de-AT" sz="2800" dirty="0"/>
              <a:t> </a:t>
            </a:r>
            <a:r>
              <a:rPr lang="de-AT" sz="2400" dirty="0"/>
              <a:t>EQR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1772816"/>
            <a:ext cx="8856984" cy="314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006067"/>
              </a:buClr>
              <a:buFont typeface="Wingdings" panose="05000000000000000000" pitchFamily="2" charset="2"/>
              <a:buChar char="§"/>
            </a:pPr>
            <a:r>
              <a:rPr lang="de-AT" altLang="de-DE" sz="2800" kern="0" dirty="0"/>
              <a:t>Beschreibung der Niveaus in Form von </a:t>
            </a:r>
            <a:r>
              <a:rPr lang="de-AT" altLang="de-DE" sz="2800" b="1" kern="0" dirty="0">
                <a:solidFill>
                  <a:srgbClr val="006067"/>
                </a:solidFill>
              </a:rPr>
              <a:t>Lernergebnissen</a:t>
            </a:r>
            <a:r>
              <a:rPr lang="de-AT" altLang="de-DE" sz="2800" kern="0" dirty="0"/>
              <a:t>: Deskriptoren (Beschreibungselemente) zu/zum</a:t>
            </a:r>
            <a:r>
              <a:rPr lang="de-AT" altLang="de-DE" sz="2800" b="1" kern="0" dirty="0">
                <a:solidFill>
                  <a:srgbClr val="006067"/>
                </a:solidFill>
              </a:rPr>
              <a:t/>
            </a:r>
            <a:br>
              <a:rPr lang="de-AT" altLang="de-DE" sz="2800" b="1" kern="0" dirty="0">
                <a:solidFill>
                  <a:srgbClr val="006067"/>
                </a:solidFill>
              </a:rPr>
            </a:br>
            <a:endParaRPr lang="de-AT" altLang="de-DE" sz="1050" kern="0" dirty="0"/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Kenntnissen (Faktenwissen)</a:t>
            </a:r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Fertigkeiten (kognitiv und praktisch)</a:t>
            </a:r>
          </a:p>
          <a:p>
            <a:pPr marL="914400" lvl="1" indent="-4572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de-AT" altLang="de-DE" sz="2400" kern="0" dirty="0"/>
              <a:t>Grad der Verantwortung und Selbstständigkeit</a:t>
            </a:r>
          </a:p>
        </p:txBody>
      </p:sp>
      <p:graphicFrame>
        <p:nvGraphicFramePr>
          <p:cNvPr id="5" name="Objekt 4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5128468"/>
              </p:ext>
            </p:extLst>
          </p:nvPr>
        </p:nvGraphicFramePr>
        <p:xfrm>
          <a:off x="7668344" y="570051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" name="Acrobat Document" showAsIcon="1" r:id="rId3" imgW="914400" imgH="771480" progId="Acrobat.Document.DC">
                  <p:embed/>
                </p:oleObj>
              </mc:Choice>
              <mc:Fallback>
                <p:oleObj name="Acrobat Document" showAsIcon="1" r:id="rId3" imgW="914400" imgH="77148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68344" y="5700510"/>
                        <a:ext cx="914400" cy="771525"/>
                      </a:xfrm>
                      <a:prstGeom prst="rect">
                        <a:avLst/>
                      </a:prstGeom>
                      <a:solidFill>
                        <a:srgbClr val="7E9EBD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1083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:\Logos\ibw Logo\spezielle Formate\ibw_logo_web.png">
            <a:extLst>
              <a:ext uri="{FF2B5EF4-FFF2-40B4-BE49-F238E27FC236}">
                <a16:creationId xmlns="" xmlns:a16="http://schemas.microsoft.com/office/drawing/2014/main" id="{4AF69C44-085C-4729-92DE-063DBD6AC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164676" cy="67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>
            <a:extLst>
              <a:ext uri="{FF2B5EF4-FFF2-40B4-BE49-F238E27FC236}">
                <a16:creationId xmlns="" xmlns:a16="http://schemas.microsoft.com/office/drawing/2014/main" id="{E07DBC63-E012-47CD-83DE-BAEE6F02EBCD}"/>
              </a:ext>
            </a:extLst>
          </p:cNvPr>
          <p:cNvSpPr txBox="1">
            <a:spLocks/>
          </p:cNvSpPr>
          <p:nvPr/>
        </p:nvSpPr>
        <p:spPr>
          <a:xfrm>
            <a:off x="107504" y="1772816"/>
            <a:ext cx="8182162" cy="287334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accent1">
                    <a:lumMod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de-AT" dirty="0"/>
              <a:t>	</a:t>
            </a:r>
          </a:p>
          <a:p>
            <a:pPr algn="r"/>
            <a:r>
              <a:rPr lang="de-AT" sz="4800" b="0" dirty="0"/>
              <a:t>Nationaler Qualifikationsrahmen (NQR) in Österreich</a:t>
            </a:r>
          </a:p>
        </p:txBody>
      </p:sp>
    </p:spTree>
    <p:extLst>
      <p:ext uri="{BB962C8B-B14F-4D97-AF65-F5344CB8AC3E}">
        <p14:creationId xmlns:p14="http://schemas.microsoft.com/office/powerpoint/2010/main" val="27622997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bw_master">
  <a:themeElements>
    <a:clrScheme name="Benutzerdefinie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2060"/>
      </a:hlink>
      <a:folHlink>
        <a:srgbClr val="002060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10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11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2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3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4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5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6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7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8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ppt/theme/themeOverride9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2060"/>
    </a:hlink>
    <a:folHlink>
      <a:srgbClr val="00206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584</Words>
  <Application>Microsoft Office PowerPoint</Application>
  <PresentationFormat>Bildschirmpräsentation (4:3)</PresentationFormat>
  <Paragraphs>233</Paragraphs>
  <Slides>38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38</vt:i4>
      </vt:variant>
    </vt:vector>
  </HeadingPairs>
  <TitlesOfParts>
    <vt:vector size="40" baseType="lpstr">
      <vt:lpstr>ibw_master</vt:lpstr>
      <vt:lpstr>Acrobat Document</vt:lpstr>
      <vt:lpstr>Nationaler (NQR) und Europäischer (EQR) Qualifikationsrahmen</vt:lpstr>
      <vt:lpstr> Themen</vt:lpstr>
      <vt:lpstr>PowerPoint-Präsentation</vt:lpstr>
      <vt:lpstr>Kontext</vt:lpstr>
      <vt:lpstr>Kontext</vt:lpstr>
      <vt:lpstr>PowerPoint-Präsentation</vt:lpstr>
      <vt:lpstr>Europäischer Qualifikationsrahmen EQR</vt:lpstr>
      <vt:lpstr>Europäischer Qualifikationsrahmen EQR</vt:lpstr>
      <vt:lpstr>PowerPoint-Präsentation</vt:lpstr>
      <vt:lpstr>NQR in Österreich</vt:lpstr>
      <vt:lpstr>NQR in Österreich</vt:lpstr>
      <vt:lpstr>NQR in Österreich</vt:lpstr>
      <vt:lpstr>NQR in Österreich</vt:lpstr>
      <vt:lpstr>NQR in Österreich</vt:lpstr>
      <vt:lpstr>NQR in Österreich</vt:lpstr>
      <vt:lpstr>NQR in Österreich</vt:lpstr>
      <vt:lpstr>NQR in Österreich</vt:lpstr>
      <vt:lpstr>NQR in Österreich</vt:lpstr>
      <vt:lpstr>NQR in Österreich</vt:lpstr>
      <vt:lpstr>NQR in Österreich</vt:lpstr>
      <vt:lpstr>PowerPoint-Präsentation</vt:lpstr>
      <vt:lpstr>Zuordnung von Qualifikationen</vt:lpstr>
      <vt:lpstr>Zuordnung von Qualifikationen</vt:lpstr>
      <vt:lpstr>Zuordnung von Qualifikationen</vt:lpstr>
      <vt:lpstr>Zuordnung von Qualifikationen</vt:lpstr>
      <vt:lpstr>Zuordnung von Qualifikationen</vt:lpstr>
      <vt:lpstr>Zuordnung von Qualifikationen</vt:lpstr>
      <vt:lpstr>Zuordnung von Qualifikationen</vt:lpstr>
      <vt:lpstr>Zuordnung von Qualifikationen</vt:lpstr>
      <vt:lpstr>PowerPoint-Präsentation</vt:lpstr>
      <vt:lpstr>Erwartungen in Österreich</vt:lpstr>
      <vt:lpstr>Erwartungen in Österreich</vt:lpstr>
      <vt:lpstr>Erwartungen in Österreich</vt:lpstr>
      <vt:lpstr>Erwartungen in Österreich</vt:lpstr>
      <vt:lpstr>PowerPoint-Präsentation</vt:lpstr>
      <vt:lpstr> NQR-Entwicklungen in Europa und weltweit</vt:lpstr>
      <vt:lpstr> NQR-Entwicklungen in Europa und weltweit</vt:lpstr>
      <vt:lpstr> NQR-Entwicklungen in Europa und weltweit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österreichische Bildungssystem</dc:title>
  <dc:creator>Susanne Hošek</dc:creator>
  <cp:lastModifiedBy>Susanne Hošek</cp:lastModifiedBy>
  <cp:revision>133</cp:revision>
  <cp:lastPrinted>2018-10-06T14:07:12Z</cp:lastPrinted>
  <dcterms:created xsi:type="dcterms:W3CDTF">2018-03-26T07:05:12Z</dcterms:created>
  <dcterms:modified xsi:type="dcterms:W3CDTF">2019-03-25T09:37:59Z</dcterms:modified>
</cp:coreProperties>
</file>